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8" d="100"/>
          <a:sy n="78" d="100"/>
        </p:scale>
        <p:origin x="-158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B1891E-814C-0E43-9410-9B9D6AF78881}" type="datetimeFigureOut">
              <a:rPr lang="en-US" smtClean="0"/>
              <a:t>9/10/12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3D90E-6B08-014C-9CF3-76FB9C48E25A}" type="slidenum">
              <a:rPr lang="en-US" smtClean="0"/>
              <a:t>‹#›</a:t>
            </a:fld>
            <a:endParaRPr lang="en-US"/>
          </a:p>
        </p:txBody>
      </p:sp>
    </p:spTree>
    <p:extLst>
      <p:ext uri="{BB962C8B-B14F-4D97-AF65-F5344CB8AC3E}">
        <p14:creationId xmlns:p14="http://schemas.microsoft.com/office/powerpoint/2010/main" val="2793883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1891E-814C-0E43-9410-9B9D6AF78881}" type="datetimeFigureOut">
              <a:rPr lang="en-US" smtClean="0"/>
              <a:t>9/10/12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3D90E-6B08-014C-9CF3-76FB9C48E25A}" type="slidenum">
              <a:rPr lang="en-US" smtClean="0"/>
              <a:t>‹#›</a:t>
            </a:fld>
            <a:endParaRPr lang="en-US"/>
          </a:p>
        </p:txBody>
      </p:sp>
    </p:spTree>
    <p:extLst>
      <p:ext uri="{BB962C8B-B14F-4D97-AF65-F5344CB8AC3E}">
        <p14:creationId xmlns:p14="http://schemas.microsoft.com/office/powerpoint/2010/main" val="3471547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1891E-814C-0E43-9410-9B9D6AF78881}" type="datetimeFigureOut">
              <a:rPr lang="en-US" smtClean="0"/>
              <a:t>9/10/12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3D90E-6B08-014C-9CF3-76FB9C48E25A}" type="slidenum">
              <a:rPr lang="en-US" smtClean="0"/>
              <a:t>‹#›</a:t>
            </a:fld>
            <a:endParaRPr lang="en-US"/>
          </a:p>
        </p:txBody>
      </p:sp>
    </p:spTree>
    <p:extLst>
      <p:ext uri="{BB962C8B-B14F-4D97-AF65-F5344CB8AC3E}">
        <p14:creationId xmlns:p14="http://schemas.microsoft.com/office/powerpoint/2010/main" val="460507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1891E-814C-0E43-9410-9B9D6AF78881}" type="datetimeFigureOut">
              <a:rPr lang="en-US" smtClean="0"/>
              <a:t>9/10/12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3D90E-6B08-014C-9CF3-76FB9C48E25A}" type="slidenum">
              <a:rPr lang="en-US" smtClean="0"/>
              <a:t>‹#›</a:t>
            </a:fld>
            <a:endParaRPr lang="en-US"/>
          </a:p>
        </p:txBody>
      </p:sp>
    </p:spTree>
    <p:extLst>
      <p:ext uri="{BB962C8B-B14F-4D97-AF65-F5344CB8AC3E}">
        <p14:creationId xmlns:p14="http://schemas.microsoft.com/office/powerpoint/2010/main" val="174218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B1891E-814C-0E43-9410-9B9D6AF78881}" type="datetimeFigureOut">
              <a:rPr lang="en-US" smtClean="0"/>
              <a:t>9/10/12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3D90E-6B08-014C-9CF3-76FB9C48E25A}" type="slidenum">
              <a:rPr lang="en-US" smtClean="0"/>
              <a:t>‹#›</a:t>
            </a:fld>
            <a:endParaRPr lang="en-US"/>
          </a:p>
        </p:txBody>
      </p:sp>
    </p:spTree>
    <p:extLst>
      <p:ext uri="{BB962C8B-B14F-4D97-AF65-F5344CB8AC3E}">
        <p14:creationId xmlns:p14="http://schemas.microsoft.com/office/powerpoint/2010/main" val="2317569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B1891E-814C-0E43-9410-9B9D6AF78881}" type="datetimeFigureOut">
              <a:rPr lang="en-US" smtClean="0"/>
              <a:t>9/10/12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3D90E-6B08-014C-9CF3-76FB9C48E25A}" type="slidenum">
              <a:rPr lang="en-US" smtClean="0"/>
              <a:t>‹#›</a:t>
            </a:fld>
            <a:endParaRPr lang="en-US"/>
          </a:p>
        </p:txBody>
      </p:sp>
    </p:spTree>
    <p:extLst>
      <p:ext uri="{BB962C8B-B14F-4D97-AF65-F5344CB8AC3E}">
        <p14:creationId xmlns:p14="http://schemas.microsoft.com/office/powerpoint/2010/main" val="1058359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B1891E-814C-0E43-9410-9B9D6AF78881}" type="datetimeFigureOut">
              <a:rPr lang="en-US" smtClean="0"/>
              <a:t>9/10/12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23D90E-6B08-014C-9CF3-76FB9C48E25A}" type="slidenum">
              <a:rPr lang="en-US" smtClean="0"/>
              <a:t>‹#›</a:t>
            </a:fld>
            <a:endParaRPr lang="en-US"/>
          </a:p>
        </p:txBody>
      </p:sp>
    </p:spTree>
    <p:extLst>
      <p:ext uri="{BB962C8B-B14F-4D97-AF65-F5344CB8AC3E}">
        <p14:creationId xmlns:p14="http://schemas.microsoft.com/office/powerpoint/2010/main" val="2850463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B1891E-814C-0E43-9410-9B9D6AF78881}" type="datetimeFigureOut">
              <a:rPr lang="en-US" smtClean="0"/>
              <a:t>9/10/12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23D90E-6B08-014C-9CF3-76FB9C48E25A}" type="slidenum">
              <a:rPr lang="en-US" smtClean="0"/>
              <a:t>‹#›</a:t>
            </a:fld>
            <a:endParaRPr lang="en-US"/>
          </a:p>
        </p:txBody>
      </p:sp>
    </p:spTree>
    <p:extLst>
      <p:ext uri="{BB962C8B-B14F-4D97-AF65-F5344CB8AC3E}">
        <p14:creationId xmlns:p14="http://schemas.microsoft.com/office/powerpoint/2010/main" val="2537521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B1891E-814C-0E43-9410-9B9D6AF78881}" type="datetimeFigureOut">
              <a:rPr lang="en-US" smtClean="0"/>
              <a:t>9/10/12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23D90E-6B08-014C-9CF3-76FB9C48E25A}" type="slidenum">
              <a:rPr lang="en-US" smtClean="0"/>
              <a:t>‹#›</a:t>
            </a:fld>
            <a:endParaRPr lang="en-US"/>
          </a:p>
        </p:txBody>
      </p:sp>
    </p:spTree>
    <p:extLst>
      <p:ext uri="{BB962C8B-B14F-4D97-AF65-F5344CB8AC3E}">
        <p14:creationId xmlns:p14="http://schemas.microsoft.com/office/powerpoint/2010/main" val="2038250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B1891E-814C-0E43-9410-9B9D6AF78881}" type="datetimeFigureOut">
              <a:rPr lang="en-US" smtClean="0"/>
              <a:t>9/10/12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3D90E-6B08-014C-9CF3-76FB9C48E25A}" type="slidenum">
              <a:rPr lang="en-US" smtClean="0"/>
              <a:t>‹#›</a:t>
            </a:fld>
            <a:endParaRPr lang="en-US"/>
          </a:p>
        </p:txBody>
      </p:sp>
    </p:spTree>
    <p:extLst>
      <p:ext uri="{BB962C8B-B14F-4D97-AF65-F5344CB8AC3E}">
        <p14:creationId xmlns:p14="http://schemas.microsoft.com/office/powerpoint/2010/main" val="590767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B1891E-814C-0E43-9410-9B9D6AF78881}" type="datetimeFigureOut">
              <a:rPr lang="en-US" smtClean="0"/>
              <a:t>9/10/12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3D90E-6B08-014C-9CF3-76FB9C48E25A}" type="slidenum">
              <a:rPr lang="en-US" smtClean="0"/>
              <a:t>‹#›</a:t>
            </a:fld>
            <a:endParaRPr lang="en-US"/>
          </a:p>
        </p:txBody>
      </p:sp>
    </p:spTree>
    <p:extLst>
      <p:ext uri="{BB962C8B-B14F-4D97-AF65-F5344CB8AC3E}">
        <p14:creationId xmlns:p14="http://schemas.microsoft.com/office/powerpoint/2010/main" val="3237954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1891E-814C-0E43-9410-9B9D6AF78881}" type="datetimeFigureOut">
              <a:rPr lang="en-US" smtClean="0"/>
              <a:t>9/10/12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23D90E-6B08-014C-9CF3-76FB9C48E25A}" type="slidenum">
              <a:rPr lang="en-US" smtClean="0"/>
              <a:t>‹#›</a:t>
            </a:fld>
            <a:endParaRPr lang="en-US"/>
          </a:p>
        </p:txBody>
      </p:sp>
    </p:spTree>
    <p:extLst>
      <p:ext uri="{BB962C8B-B14F-4D97-AF65-F5344CB8AC3E}">
        <p14:creationId xmlns:p14="http://schemas.microsoft.com/office/powerpoint/2010/main" val="133821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1.png"/><Relationship Id="rId5" Type="http://schemas.openxmlformats.org/officeDocument/2006/relationships/package" Target="../embeddings/Microsoft_Word_Document2.docx"/><Relationship Id="rId6" Type="http://schemas.openxmlformats.org/officeDocument/2006/relationships/image" Target="../media/image2.png"/><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package" Target="../embeddings/Microsoft_Word_Document3.docx"/><Relationship Id="rId5" Type="http://schemas.openxmlformats.org/officeDocument/2006/relationships/image" Target="../media/image3.png"/><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Word_Document4.docx"/><Relationship Id="rId4" Type="http://schemas.openxmlformats.org/officeDocument/2006/relationships/image" Target="../media/image5.png"/><Relationship Id="rId1" Type="http://schemas.openxmlformats.org/officeDocument/2006/relationships/vmlDrawing" Target="../drawings/vmlDrawing3.vml"/><Relationship Id="rId2"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worsleyschool.net/science/files/scatter/variable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Graphs in Science</a:t>
            </a:r>
            <a:endParaRPr lang="en-US" dirty="0"/>
          </a:p>
        </p:txBody>
      </p:sp>
      <p:sp>
        <p:nvSpPr>
          <p:cNvPr id="3" name="Subtitle 2"/>
          <p:cNvSpPr>
            <a:spLocks noGrp="1"/>
          </p:cNvSpPr>
          <p:nvPr>
            <p:ph type="subTitle" idx="1"/>
          </p:nvPr>
        </p:nvSpPr>
        <p:spPr/>
        <p:txBody>
          <a:bodyPr/>
          <a:lstStyle/>
          <a:p>
            <a:r>
              <a:rPr lang="en-US" dirty="0" smtClean="0"/>
              <a:t>Graphic representation of data</a:t>
            </a:r>
            <a:endParaRPr lang="en-US" dirty="0"/>
          </a:p>
        </p:txBody>
      </p:sp>
    </p:spTree>
    <p:extLst>
      <p:ext uri="{BB962C8B-B14F-4D97-AF65-F5344CB8AC3E}">
        <p14:creationId xmlns:p14="http://schemas.microsoft.com/office/powerpoint/2010/main" val="40886920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p:cNvGraphicFramePr>
          <p:nvPr>
            <p:extLst>
              <p:ext uri="{D42A27DB-BD31-4B8C-83A1-F6EECF244321}">
                <p14:modId xmlns:p14="http://schemas.microsoft.com/office/powerpoint/2010/main" val="3578914550"/>
              </p:ext>
            </p:extLst>
          </p:nvPr>
        </p:nvGraphicFramePr>
        <p:xfrm>
          <a:off x="501196" y="544816"/>
          <a:ext cx="7926470" cy="2737436"/>
        </p:xfrm>
        <a:graphic>
          <a:graphicData uri="http://schemas.openxmlformats.org/presentationml/2006/ole">
            <mc:AlternateContent xmlns:mc="http://schemas.openxmlformats.org/markup-compatibility/2006">
              <mc:Choice xmlns:v="urn:schemas-microsoft-com:vml" Requires="v">
                <p:oleObj spid="_x0000_s1032" name="Document" r:id="rId3" imgW="6858000" imgH="1371600" progId="Word.Document.12">
                  <p:embed/>
                </p:oleObj>
              </mc:Choice>
              <mc:Fallback>
                <p:oleObj name="Document" r:id="rId3" imgW="6858000" imgH="1371600" progId="Word.Document.12">
                  <p:embed/>
                  <p:pic>
                    <p:nvPicPr>
                      <p:cNvPr id="0" name=""/>
                      <p:cNvPicPr/>
                      <p:nvPr/>
                    </p:nvPicPr>
                    <p:blipFill>
                      <a:blip r:embed="rId4"/>
                      <a:stretch>
                        <a:fillRect/>
                      </a:stretch>
                    </p:blipFill>
                    <p:spPr>
                      <a:xfrm>
                        <a:off x="501196" y="544816"/>
                        <a:ext cx="7926470" cy="2737436"/>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468488266"/>
              </p:ext>
            </p:extLst>
          </p:nvPr>
        </p:nvGraphicFramePr>
        <p:xfrm>
          <a:off x="371263" y="3282251"/>
          <a:ext cx="8422817" cy="3381171"/>
        </p:xfrm>
        <a:graphic>
          <a:graphicData uri="http://schemas.openxmlformats.org/presentationml/2006/ole">
            <mc:AlternateContent xmlns:mc="http://schemas.openxmlformats.org/markup-compatibility/2006">
              <mc:Choice xmlns:v="urn:schemas-microsoft-com:vml" Requires="v">
                <p:oleObj spid="_x0000_s1033" name="Document" r:id="rId5" imgW="6858000" imgH="2400300" progId="Word.Document.12">
                  <p:embed/>
                </p:oleObj>
              </mc:Choice>
              <mc:Fallback>
                <p:oleObj name="Document" r:id="rId5" imgW="6858000" imgH="2400300" progId="Word.Document.12">
                  <p:embed/>
                  <p:pic>
                    <p:nvPicPr>
                      <p:cNvPr id="0" name=""/>
                      <p:cNvPicPr/>
                      <p:nvPr/>
                    </p:nvPicPr>
                    <p:blipFill>
                      <a:blip r:embed="rId6"/>
                      <a:stretch>
                        <a:fillRect/>
                      </a:stretch>
                    </p:blipFill>
                    <p:spPr>
                      <a:xfrm>
                        <a:off x="371263" y="3282251"/>
                        <a:ext cx="8422817" cy="3381171"/>
                      </a:xfrm>
                      <a:prstGeom prst="rect">
                        <a:avLst/>
                      </a:prstGeom>
                    </p:spPr>
                  </p:pic>
                </p:oleObj>
              </mc:Fallback>
            </mc:AlternateContent>
          </a:graphicData>
        </a:graphic>
      </p:graphicFrame>
    </p:spTree>
    <p:extLst>
      <p:ext uri="{BB962C8B-B14F-4D97-AF65-F5344CB8AC3E}">
        <p14:creationId xmlns:p14="http://schemas.microsoft.com/office/powerpoint/2010/main" val="20822761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326347" y="651563"/>
            <a:ext cx="2674686" cy="2797862"/>
          </a:xfrm>
          <a:prstGeom prst="rect">
            <a:avLst/>
          </a:prstGeom>
        </p:spPr>
      </p:pic>
      <p:graphicFrame>
        <p:nvGraphicFramePr>
          <p:cNvPr id="5" name="Object 4"/>
          <p:cNvGraphicFramePr>
            <a:graphicFrameLocks/>
          </p:cNvGraphicFramePr>
          <p:nvPr>
            <p:extLst>
              <p:ext uri="{D42A27DB-BD31-4B8C-83A1-F6EECF244321}">
                <p14:modId xmlns:p14="http://schemas.microsoft.com/office/powerpoint/2010/main" val="2793188530"/>
              </p:ext>
            </p:extLst>
          </p:nvPr>
        </p:nvGraphicFramePr>
        <p:xfrm>
          <a:off x="1143000" y="3656984"/>
          <a:ext cx="6858000" cy="2146202"/>
        </p:xfrm>
        <a:graphic>
          <a:graphicData uri="http://schemas.openxmlformats.org/presentationml/2006/ole">
            <mc:AlternateContent xmlns:mc="http://schemas.openxmlformats.org/markup-compatibility/2006">
              <mc:Choice xmlns:v="urn:schemas-microsoft-com:vml" Requires="v">
                <p:oleObj spid="_x0000_s2053" name="Document" r:id="rId4" imgW="6858000" imgH="1244600" progId="Word.Document.12">
                  <p:embed/>
                </p:oleObj>
              </mc:Choice>
              <mc:Fallback>
                <p:oleObj name="Document" r:id="rId4" imgW="6858000" imgH="1244600" progId="Word.Document.12">
                  <p:embed/>
                  <p:pic>
                    <p:nvPicPr>
                      <p:cNvPr id="0" name=""/>
                      <p:cNvPicPr/>
                      <p:nvPr/>
                    </p:nvPicPr>
                    <p:blipFill>
                      <a:blip r:embed="rId5"/>
                      <a:stretch>
                        <a:fillRect/>
                      </a:stretch>
                    </p:blipFill>
                    <p:spPr>
                      <a:xfrm>
                        <a:off x="1143000" y="3656984"/>
                        <a:ext cx="6858000" cy="2146202"/>
                      </a:xfrm>
                      <a:prstGeom prst="rect">
                        <a:avLst/>
                      </a:prstGeom>
                    </p:spPr>
                  </p:pic>
                </p:oleObj>
              </mc:Fallback>
            </mc:AlternateContent>
          </a:graphicData>
        </a:graphic>
      </p:graphicFrame>
    </p:spTree>
    <p:extLst>
      <p:ext uri="{BB962C8B-B14F-4D97-AF65-F5344CB8AC3E}">
        <p14:creationId xmlns:p14="http://schemas.microsoft.com/office/powerpoint/2010/main" val="32768349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923" y="274638"/>
            <a:ext cx="8229600" cy="1143000"/>
          </a:xfrm>
        </p:spPr>
        <p:txBody>
          <a:bodyPr/>
          <a:lstStyle/>
          <a:p>
            <a:r>
              <a:rPr lang="en-US" dirty="0" smtClean="0"/>
              <a:t>Watch Out!!</a:t>
            </a:r>
            <a:endParaRPr lang="en-US" dirty="0"/>
          </a:p>
        </p:txBody>
      </p:sp>
      <p:sp>
        <p:nvSpPr>
          <p:cNvPr id="3" name="Rectangle 2"/>
          <p:cNvSpPr/>
          <p:nvPr/>
        </p:nvSpPr>
        <p:spPr>
          <a:xfrm>
            <a:off x="587182" y="1283528"/>
            <a:ext cx="7633371" cy="4524315"/>
          </a:xfrm>
          <a:prstGeom prst="rect">
            <a:avLst/>
          </a:prstGeom>
        </p:spPr>
        <p:txBody>
          <a:bodyPr wrap="square">
            <a:spAutoFit/>
          </a:bodyPr>
          <a:lstStyle/>
          <a:p>
            <a:r>
              <a:rPr lang="en-US" sz="2400" dirty="0"/>
              <a:t>Always use the same order in the numerator and denominator!</a:t>
            </a:r>
          </a:p>
          <a:p>
            <a:r>
              <a:rPr lang="en-US" sz="2400" dirty="0"/>
              <a:t> </a:t>
            </a:r>
          </a:p>
          <a:p>
            <a:r>
              <a:rPr lang="en-US" sz="2400" dirty="0"/>
              <a:t>It doesn't really matter whether you subtract the values of point A from the values of point B, or the values of point B from the values of point A. Try it - you'll get the same answer both ways. But you must use the same order for both the numerator and denominator! </a:t>
            </a:r>
          </a:p>
          <a:p>
            <a:r>
              <a:rPr lang="en-US" sz="2400" dirty="0"/>
              <a:t> </a:t>
            </a:r>
          </a:p>
          <a:p>
            <a:r>
              <a:rPr lang="en-US" sz="2400" dirty="0"/>
              <a:t>You can't subtract the y value of point A from the y value of point B, and the x value of point B from the x value of point A - your answer will be wrong. </a:t>
            </a:r>
          </a:p>
        </p:txBody>
      </p:sp>
    </p:spTree>
    <p:extLst>
      <p:ext uri="{BB962C8B-B14F-4D97-AF65-F5344CB8AC3E}">
        <p14:creationId xmlns:p14="http://schemas.microsoft.com/office/powerpoint/2010/main" val="9818842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p:cNvGraphicFramePr>
          <p:nvPr>
            <p:extLst>
              <p:ext uri="{D42A27DB-BD31-4B8C-83A1-F6EECF244321}">
                <p14:modId xmlns:p14="http://schemas.microsoft.com/office/powerpoint/2010/main" val="1893675575"/>
              </p:ext>
            </p:extLst>
          </p:nvPr>
        </p:nvGraphicFramePr>
        <p:xfrm>
          <a:off x="350986" y="556312"/>
          <a:ext cx="8456749" cy="3621982"/>
        </p:xfrm>
        <a:graphic>
          <a:graphicData uri="http://schemas.openxmlformats.org/presentationml/2006/ole">
            <mc:AlternateContent xmlns:mc="http://schemas.openxmlformats.org/markup-compatibility/2006">
              <mc:Choice xmlns:v="urn:schemas-microsoft-com:vml" Requires="v">
                <p:oleObj spid="_x0000_s3077" name="Document" r:id="rId3" imgW="6858000" imgH="2222500" progId="Word.Document.12">
                  <p:embed/>
                </p:oleObj>
              </mc:Choice>
              <mc:Fallback>
                <p:oleObj name="Document" r:id="rId3" imgW="6858000" imgH="2222500" progId="Word.Document.12">
                  <p:embed/>
                  <p:pic>
                    <p:nvPicPr>
                      <p:cNvPr id="0" name=""/>
                      <p:cNvPicPr/>
                      <p:nvPr/>
                    </p:nvPicPr>
                    <p:blipFill>
                      <a:blip r:embed="rId4"/>
                      <a:stretch>
                        <a:fillRect/>
                      </a:stretch>
                    </p:blipFill>
                    <p:spPr>
                      <a:xfrm>
                        <a:off x="350986" y="556312"/>
                        <a:ext cx="8456749" cy="3621982"/>
                      </a:xfrm>
                      <a:prstGeom prst="rect">
                        <a:avLst/>
                      </a:prstGeom>
                    </p:spPr>
                  </p:pic>
                </p:oleObj>
              </mc:Fallback>
            </mc:AlternateContent>
          </a:graphicData>
        </a:graphic>
      </p:graphicFrame>
    </p:spTree>
    <p:extLst>
      <p:ext uri="{BB962C8B-B14F-4D97-AF65-F5344CB8AC3E}">
        <p14:creationId xmlns:p14="http://schemas.microsoft.com/office/powerpoint/2010/main" val="35087353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 of Best Fit</a:t>
            </a:r>
            <a:endParaRPr lang="en-US" dirty="0"/>
          </a:p>
        </p:txBody>
      </p:sp>
      <p:sp>
        <p:nvSpPr>
          <p:cNvPr id="3" name="Rectangle 2"/>
          <p:cNvSpPr/>
          <p:nvPr/>
        </p:nvSpPr>
        <p:spPr>
          <a:xfrm>
            <a:off x="286763" y="1171856"/>
            <a:ext cx="8561939" cy="2677656"/>
          </a:xfrm>
          <a:prstGeom prst="rect">
            <a:avLst/>
          </a:prstGeom>
        </p:spPr>
        <p:txBody>
          <a:bodyPr wrap="square">
            <a:spAutoFit/>
          </a:bodyPr>
          <a:lstStyle/>
          <a:p>
            <a:r>
              <a:rPr lang="en-US" sz="2400" b="1" dirty="0"/>
              <a:t>Line of Best Fit</a:t>
            </a:r>
            <a:endParaRPr lang="en-US" sz="2400" dirty="0"/>
          </a:p>
          <a:p>
            <a:r>
              <a:rPr lang="en-US" sz="2400" dirty="0"/>
              <a:t>How does the number of hours spent studying correlate to your grade in math class??</a:t>
            </a:r>
          </a:p>
          <a:p>
            <a:r>
              <a:rPr lang="en-US" sz="2400" dirty="0"/>
              <a:t>We'll plot the hours spent studying on the x-axis, since it's the </a:t>
            </a:r>
            <a:r>
              <a:rPr lang="en-US" sz="2400" dirty="0">
                <a:hlinkClick r:id="rId2"/>
              </a:rPr>
              <a:t>independent variable</a:t>
            </a:r>
            <a:r>
              <a:rPr lang="en-US" sz="2400" dirty="0"/>
              <a:t>. </a:t>
            </a:r>
          </a:p>
          <a:p>
            <a:r>
              <a:rPr lang="en-US" sz="2400" dirty="0"/>
              <a:t>The change in the Math mark is the </a:t>
            </a:r>
            <a:r>
              <a:rPr lang="en-US" sz="2400" dirty="0">
                <a:hlinkClick r:id="rId2"/>
              </a:rPr>
              <a:t>dependent variable</a:t>
            </a:r>
            <a:r>
              <a:rPr lang="en-US" sz="2400" dirty="0"/>
              <a:t>, so it goes on the y-axis. </a:t>
            </a:r>
          </a:p>
        </p:txBody>
      </p:sp>
    </p:spTree>
    <p:extLst>
      <p:ext uri="{BB962C8B-B14F-4D97-AF65-F5344CB8AC3E}">
        <p14:creationId xmlns:p14="http://schemas.microsoft.com/office/powerpoint/2010/main" val="6126414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02286" y="439564"/>
            <a:ext cx="3307544" cy="3443470"/>
          </a:xfrm>
          <a:prstGeom prst="rect">
            <a:avLst/>
          </a:prstGeom>
        </p:spPr>
      </p:pic>
      <p:sp>
        <p:nvSpPr>
          <p:cNvPr id="3" name="Rectangle 2"/>
          <p:cNvSpPr/>
          <p:nvPr/>
        </p:nvSpPr>
        <p:spPr>
          <a:xfrm>
            <a:off x="4086612" y="117694"/>
            <a:ext cx="4790271" cy="5509199"/>
          </a:xfrm>
          <a:prstGeom prst="rect">
            <a:avLst/>
          </a:prstGeom>
        </p:spPr>
        <p:txBody>
          <a:bodyPr wrap="square">
            <a:spAutoFit/>
          </a:bodyPr>
          <a:lstStyle/>
          <a:p>
            <a:r>
              <a:rPr lang="en-US" sz="2200" dirty="0"/>
              <a:t>The first thing you notice about the graph is that, while the points are scattered around, they do seem to line up. More specifically, they seem to be getting higher as you move to the right on the graph.</a:t>
            </a:r>
          </a:p>
          <a:p>
            <a:r>
              <a:rPr lang="en-US" sz="2200" dirty="0"/>
              <a:t> </a:t>
            </a:r>
          </a:p>
          <a:p>
            <a:r>
              <a:rPr lang="en-US" sz="2200" dirty="0"/>
              <a:t>This type of correlation is called </a:t>
            </a:r>
            <a:r>
              <a:rPr lang="en-US" sz="2200" u="sng" dirty="0">
                <a:solidFill>
                  <a:schemeClr val="accent6">
                    <a:lumMod val="75000"/>
                  </a:schemeClr>
                </a:solidFill>
              </a:rPr>
              <a:t>weak positive correlation</a:t>
            </a:r>
            <a:r>
              <a:rPr lang="en-US" sz="2200" dirty="0">
                <a:solidFill>
                  <a:schemeClr val="accent6">
                    <a:lumMod val="75000"/>
                  </a:schemeClr>
                </a:solidFill>
              </a:rPr>
              <a:t>.</a:t>
            </a:r>
          </a:p>
          <a:p>
            <a:r>
              <a:rPr lang="en-US" sz="2200" dirty="0"/>
              <a:t>- It's a correlation because the points do seem to form a pattern ... in this case, a line.</a:t>
            </a:r>
          </a:p>
          <a:p>
            <a:r>
              <a:rPr lang="en-US" sz="2200" dirty="0"/>
              <a:t>- It's positive because the points tend to get higher as you move to the right.</a:t>
            </a:r>
          </a:p>
          <a:p>
            <a:r>
              <a:rPr lang="en-US" sz="2200" dirty="0"/>
              <a:t>- It's weak because, while the points seem to line up, they do so only weakly.</a:t>
            </a:r>
          </a:p>
        </p:txBody>
      </p:sp>
    </p:spTree>
    <p:extLst>
      <p:ext uri="{BB962C8B-B14F-4D97-AF65-F5344CB8AC3E}">
        <p14:creationId xmlns:p14="http://schemas.microsoft.com/office/powerpoint/2010/main" val="26976770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228667" y="192397"/>
            <a:ext cx="3335311" cy="3519469"/>
          </a:xfrm>
          <a:prstGeom prst="rect">
            <a:avLst/>
          </a:prstGeom>
        </p:spPr>
      </p:pic>
      <p:sp>
        <p:nvSpPr>
          <p:cNvPr id="3" name="Rectangle 2"/>
          <p:cNvSpPr/>
          <p:nvPr/>
        </p:nvSpPr>
        <p:spPr>
          <a:xfrm>
            <a:off x="234553" y="1232313"/>
            <a:ext cx="4572000" cy="1446550"/>
          </a:xfrm>
          <a:prstGeom prst="rect">
            <a:avLst/>
          </a:prstGeom>
        </p:spPr>
        <p:txBody>
          <a:bodyPr>
            <a:spAutoFit/>
          </a:bodyPr>
          <a:lstStyle/>
          <a:p>
            <a:r>
              <a:rPr lang="en-US" sz="2200" dirty="0"/>
              <a:t>Here is the graph again. We've shown a line that seems to describe the direction the points are heading in. This is called the line of best fit. </a:t>
            </a:r>
          </a:p>
        </p:txBody>
      </p:sp>
      <p:sp>
        <p:nvSpPr>
          <p:cNvPr id="4" name="Rectangle 3"/>
          <p:cNvSpPr/>
          <p:nvPr/>
        </p:nvSpPr>
        <p:spPr>
          <a:xfrm>
            <a:off x="234553" y="4102589"/>
            <a:ext cx="8687614" cy="2400657"/>
          </a:xfrm>
          <a:prstGeom prst="rect">
            <a:avLst/>
          </a:prstGeom>
        </p:spPr>
        <p:txBody>
          <a:bodyPr wrap="square">
            <a:spAutoFit/>
          </a:bodyPr>
          <a:lstStyle/>
          <a:p>
            <a:r>
              <a:rPr lang="en-US" sz="2200" dirty="0"/>
              <a:t>There are methods for determining where this line is, but for our purposes we'll use just two criteria to find and draw the line:</a:t>
            </a:r>
          </a:p>
          <a:p>
            <a:r>
              <a:rPr lang="en-US" sz="2200" dirty="0"/>
              <a:t> </a:t>
            </a:r>
          </a:p>
          <a:p>
            <a:r>
              <a:rPr lang="en-US" sz="2200" dirty="0"/>
              <a:t>- The line of best fit must more or less follow the direction of the points.</a:t>
            </a:r>
          </a:p>
          <a:p>
            <a:r>
              <a:rPr lang="en-US" sz="2200" dirty="0"/>
              <a:t>- There should be roughly the same number of points on each side of the line.</a:t>
            </a:r>
          </a:p>
          <a:p>
            <a:r>
              <a:rPr lang="en-US" dirty="0"/>
              <a:t> </a:t>
            </a:r>
          </a:p>
        </p:txBody>
      </p:sp>
    </p:spTree>
    <p:extLst>
      <p:ext uri="{BB962C8B-B14F-4D97-AF65-F5344CB8AC3E}">
        <p14:creationId xmlns:p14="http://schemas.microsoft.com/office/powerpoint/2010/main" val="24426711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TotalTime>
  <Words>186</Words>
  <Application>Microsoft Macintosh PowerPoint</Application>
  <PresentationFormat>On-screen Show (4:3)</PresentationFormat>
  <Paragraphs>25</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Office Theme</vt:lpstr>
      <vt:lpstr>Document</vt:lpstr>
      <vt:lpstr>Graphs in Science</vt:lpstr>
      <vt:lpstr>PowerPoint Presentation</vt:lpstr>
      <vt:lpstr>PowerPoint Presentation</vt:lpstr>
      <vt:lpstr>Watch Out!!</vt:lpstr>
      <vt:lpstr>PowerPoint Presentation</vt:lpstr>
      <vt:lpstr>Line of Best Fit</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Graphs in Science</dc:title>
  <dc:creator>Collegiate</dc:creator>
  <cp:lastModifiedBy>Collegiate</cp:lastModifiedBy>
  <cp:revision>4</cp:revision>
  <dcterms:created xsi:type="dcterms:W3CDTF">2012-09-07T15:27:24Z</dcterms:created>
  <dcterms:modified xsi:type="dcterms:W3CDTF">2012-09-10T14:08:15Z</dcterms:modified>
</cp:coreProperties>
</file>