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73" r:id="rId6"/>
    <p:sldId id="261" r:id="rId7"/>
    <p:sldId id="262" r:id="rId8"/>
    <p:sldId id="269" r:id="rId9"/>
    <p:sldId id="270" r:id="rId10"/>
    <p:sldId id="271" r:id="rId11"/>
    <p:sldId id="263" r:id="rId12"/>
    <p:sldId id="264" r:id="rId13"/>
    <p:sldId id="265" r:id="rId14"/>
    <p:sldId id="266" r:id="rId15"/>
    <p:sldId id="267" r:id="rId16"/>
    <p:sldId id="268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0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6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D15F-B8FC-A148-85F4-DE9320B338A4}" type="datetimeFigureOut">
              <a:rPr lang="en-US" smtClean="0"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6A56-DAE8-1C42-8071-8499FCF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D15F-B8FC-A148-85F4-DE9320B338A4}" type="datetimeFigureOut">
              <a:rPr lang="en-US" smtClean="0"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6A56-DAE8-1C42-8071-8499FCF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6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D15F-B8FC-A148-85F4-DE9320B338A4}" type="datetimeFigureOut">
              <a:rPr lang="en-US" smtClean="0"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6A56-DAE8-1C42-8071-8499FCF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D15F-B8FC-A148-85F4-DE9320B338A4}" type="datetimeFigureOut">
              <a:rPr lang="en-US" smtClean="0"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6A56-DAE8-1C42-8071-8499FCF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9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D15F-B8FC-A148-85F4-DE9320B338A4}" type="datetimeFigureOut">
              <a:rPr lang="en-US" smtClean="0"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6A56-DAE8-1C42-8071-8499FCF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9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D15F-B8FC-A148-85F4-DE9320B338A4}" type="datetimeFigureOut">
              <a:rPr lang="en-US" smtClean="0"/>
              <a:t>4/24/13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6A56-DAE8-1C42-8071-8499FCF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1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D15F-B8FC-A148-85F4-DE9320B338A4}" type="datetimeFigureOut">
              <a:rPr lang="en-US" smtClean="0"/>
              <a:t>4/24/13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6A56-DAE8-1C42-8071-8499FCF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2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D15F-B8FC-A148-85F4-DE9320B338A4}" type="datetimeFigureOut">
              <a:rPr lang="en-US" smtClean="0"/>
              <a:t>4/24/13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6A56-DAE8-1C42-8071-8499FCF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D15F-B8FC-A148-85F4-DE9320B338A4}" type="datetimeFigureOut">
              <a:rPr lang="en-US" smtClean="0"/>
              <a:t>4/24/13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6A56-DAE8-1C42-8071-8499FCF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6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D15F-B8FC-A148-85F4-DE9320B338A4}" type="datetimeFigureOut">
              <a:rPr lang="en-US" smtClean="0"/>
              <a:t>4/24/13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6A56-DAE8-1C42-8071-8499FCF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9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D15F-B8FC-A148-85F4-DE9320B338A4}" type="datetimeFigureOut">
              <a:rPr lang="en-US" smtClean="0"/>
              <a:t>4/24/13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6A56-DAE8-1C42-8071-8499FCF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8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DD15F-B8FC-A148-85F4-DE9320B338A4}" type="datetimeFigureOut">
              <a:rPr lang="en-US" smtClean="0"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F6A56-DAE8-1C42-8071-8499FCF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6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png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2.png"/><Relationship Id="rId7" Type="http://schemas.openxmlformats.org/officeDocument/2006/relationships/oleObject" Target="../embeddings/oleObject6.bin"/><Relationship Id="rId8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Mendelian</a:t>
            </a:r>
            <a:r>
              <a:rPr lang="en-US" dirty="0" smtClean="0"/>
              <a:t> Heredity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Incomplete Dominance,</a:t>
            </a:r>
          </a:p>
          <a:p>
            <a:r>
              <a:rPr lang="en-US" dirty="0" smtClean="0"/>
              <a:t>Co-dominance, </a:t>
            </a:r>
            <a:r>
              <a:rPr lang="en-US" dirty="0" err="1" smtClean="0"/>
              <a:t>Polygenics</a:t>
            </a:r>
            <a:r>
              <a:rPr lang="en-US" dirty="0" smtClean="0"/>
              <a:t> , Multiple Alleles and Sex</a:t>
            </a:r>
            <a:r>
              <a:rPr lang="en-US" smtClean="0"/>
              <a:t>-linked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8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 Blood type crosses: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key is complicated: </a:t>
            </a:r>
          </a:p>
          <a:p>
            <a:pPr lvl="1"/>
            <a:r>
              <a:rPr lang="en-US" dirty="0"/>
              <a:t>I</a:t>
            </a:r>
            <a:r>
              <a:rPr lang="en-US" baseline="30000" dirty="0"/>
              <a:t>A</a:t>
            </a:r>
            <a:r>
              <a:rPr lang="en-US" dirty="0"/>
              <a:t>I</a:t>
            </a:r>
            <a:r>
              <a:rPr lang="en-US" baseline="30000" dirty="0"/>
              <a:t>A</a:t>
            </a:r>
            <a:r>
              <a:rPr lang="en-US" dirty="0"/>
              <a:t> or </a:t>
            </a:r>
            <a:r>
              <a:rPr lang="en-US" dirty="0" err="1"/>
              <a:t>I</a:t>
            </a:r>
            <a:r>
              <a:rPr lang="en-US" baseline="30000" dirty="0" err="1"/>
              <a:t>A</a:t>
            </a:r>
            <a:r>
              <a:rPr lang="en-US" dirty="0" err="1"/>
              <a:t>i</a:t>
            </a:r>
            <a:r>
              <a:rPr lang="en-US" dirty="0"/>
              <a:t> = type A</a:t>
            </a:r>
          </a:p>
          <a:p>
            <a:pPr lvl="1"/>
            <a:r>
              <a:rPr lang="en-US" dirty="0"/>
              <a:t>I</a:t>
            </a:r>
            <a:r>
              <a:rPr lang="en-US" baseline="30000" dirty="0"/>
              <a:t>B</a:t>
            </a:r>
            <a:r>
              <a:rPr lang="en-US" dirty="0"/>
              <a:t>I</a:t>
            </a:r>
            <a:r>
              <a:rPr lang="en-US" baseline="30000" dirty="0"/>
              <a:t>B</a:t>
            </a:r>
            <a:r>
              <a:rPr lang="en-US" dirty="0"/>
              <a:t> or </a:t>
            </a:r>
            <a:r>
              <a:rPr lang="en-US" dirty="0" err="1"/>
              <a:t>I</a:t>
            </a:r>
            <a:r>
              <a:rPr lang="en-US" baseline="30000" dirty="0" err="1"/>
              <a:t>B</a:t>
            </a:r>
            <a:r>
              <a:rPr lang="en-US" dirty="0" err="1"/>
              <a:t>i</a:t>
            </a:r>
            <a:r>
              <a:rPr lang="en-US" dirty="0"/>
              <a:t> = type B</a:t>
            </a:r>
          </a:p>
          <a:p>
            <a:pPr lvl="1"/>
            <a:r>
              <a:rPr lang="en-US" dirty="0"/>
              <a:t>I</a:t>
            </a:r>
            <a:r>
              <a:rPr lang="en-US" baseline="30000" dirty="0"/>
              <a:t>A</a:t>
            </a:r>
            <a:r>
              <a:rPr lang="en-US" dirty="0"/>
              <a:t>I</a:t>
            </a:r>
            <a:r>
              <a:rPr lang="en-US" baseline="30000" dirty="0"/>
              <a:t>B</a:t>
            </a:r>
            <a:r>
              <a:rPr lang="en-US" dirty="0"/>
              <a:t> = type AB</a:t>
            </a:r>
          </a:p>
          <a:p>
            <a:pPr lvl="1"/>
            <a:r>
              <a:rPr lang="en-US" dirty="0"/>
              <a:t>ii = type 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05848" y="2997158"/>
            <a:ext cx="386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Cross a heterozygous type A with a heterozygous type B</a:t>
            </a:r>
            <a:endParaRPr lang="en-US" sz="2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041713"/>
              </p:ext>
            </p:extLst>
          </p:nvPr>
        </p:nvGraphicFramePr>
        <p:xfrm>
          <a:off x="4657052" y="3876387"/>
          <a:ext cx="3583512" cy="21104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94504"/>
                <a:gridCol w="1194504"/>
                <a:gridCol w="1194504"/>
              </a:tblGrid>
              <a:tr h="703475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r>
                        <a:rPr lang="en-US" sz="2800" baseline="30000" dirty="0" smtClean="0"/>
                        <a:t>A</a:t>
                      </a:r>
                      <a:endParaRPr lang="en-US" sz="28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i</a:t>
                      </a:r>
                      <a:endParaRPr lang="en-US" sz="2800" b="1" dirty="0"/>
                    </a:p>
                  </a:txBody>
                  <a:tcPr/>
                </a:tc>
              </a:tr>
              <a:tr h="7034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r>
                        <a:rPr lang="en-US" sz="2800" baseline="30000" dirty="0" smtClean="0"/>
                        <a:t>B</a:t>
                      </a:r>
                      <a:endParaRPr lang="en-US" sz="28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r>
                        <a:rPr lang="en-US" sz="2800" baseline="30000" dirty="0" smtClean="0"/>
                        <a:t>A</a:t>
                      </a:r>
                      <a:r>
                        <a:rPr lang="en-US" sz="2800" dirty="0" smtClean="0"/>
                        <a:t>I</a:t>
                      </a:r>
                      <a:r>
                        <a:rPr lang="en-US" sz="2800" baseline="30000" dirty="0" smtClean="0"/>
                        <a:t>B</a:t>
                      </a:r>
                      <a:endParaRPr lang="en-US" sz="28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I</a:t>
                      </a:r>
                      <a:r>
                        <a:rPr lang="en-US" sz="2800" baseline="30000" dirty="0" err="1" smtClean="0"/>
                        <a:t>B</a:t>
                      </a:r>
                      <a:r>
                        <a:rPr lang="en-US" sz="2800" dirty="0" err="1" smtClean="0"/>
                        <a:t>i</a:t>
                      </a:r>
                      <a:endParaRPr lang="en-US" sz="2800" b="1" dirty="0"/>
                    </a:p>
                  </a:txBody>
                  <a:tcPr/>
                </a:tc>
              </a:tr>
              <a:tr h="7034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i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I</a:t>
                      </a:r>
                      <a:r>
                        <a:rPr lang="en-US" sz="2800" baseline="30000" dirty="0" err="1" smtClean="0"/>
                        <a:t>A</a:t>
                      </a:r>
                      <a:r>
                        <a:rPr lang="en-US" sz="2800" dirty="0" err="1" smtClean="0"/>
                        <a:t>i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ii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42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accent2"/>
                </a:solidFill>
                <a:latin typeface="Showcard Gothic" charset="0"/>
              </a:rPr>
              <a:t>Sex-Linked traits :</a:t>
            </a:r>
            <a:br>
              <a:rPr lang="en-US">
                <a:solidFill>
                  <a:schemeClr val="accent2"/>
                </a:solidFill>
                <a:latin typeface="Showcard Gothic" charset="0"/>
              </a:rPr>
            </a:br>
            <a:r>
              <a:rPr lang="en-US">
                <a:latin typeface="Showcard Gothic" charset="0"/>
              </a:rPr>
              <a:t> </a:t>
            </a:r>
            <a:r>
              <a:rPr lang="en-US" sz="2800">
                <a:solidFill>
                  <a:srgbClr val="CC0000"/>
                </a:solidFill>
                <a:latin typeface="Showcard Gothic" charset="0"/>
              </a:rPr>
              <a:t>gene is found on X-chromosome, not the 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305800" cy="4114800"/>
          </a:xfrm>
        </p:spPr>
        <p:txBody>
          <a:bodyPr/>
          <a:lstStyle/>
          <a:p>
            <a:r>
              <a:rPr lang="en-US" sz="2400">
                <a:latin typeface="Showcard Gothic" charset="0"/>
              </a:rPr>
              <a:t>Genes for colorblindness</a:t>
            </a:r>
          </a:p>
          <a:p>
            <a:pPr>
              <a:buFontTx/>
              <a:buNone/>
            </a:pPr>
            <a:r>
              <a:rPr lang="en-US" sz="2400">
                <a:latin typeface="Showcard Gothic" charset="0"/>
              </a:rPr>
              <a:t>	and hemophilia are </a:t>
            </a:r>
          </a:p>
          <a:p>
            <a:pPr>
              <a:buFontTx/>
              <a:buNone/>
            </a:pPr>
            <a:r>
              <a:rPr lang="en-US" sz="2400">
                <a:latin typeface="Showcard Gothic" charset="0"/>
              </a:rPr>
              <a:t>	common in humans</a:t>
            </a:r>
          </a:p>
          <a:p>
            <a:r>
              <a:rPr lang="en-US" sz="2400">
                <a:latin typeface="Showcard Gothic" charset="0"/>
              </a:rPr>
              <a:t>Females have two genes  </a:t>
            </a:r>
          </a:p>
          <a:p>
            <a:pPr>
              <a:buFontTx/>
              <a:buNone/>
            </a:pPr>
            <a:r>
              <a:rPr lang="en-US" sz="2400">
                <a:latin typeface="Showcard Gothic" charset="0"/>
              </a:rPr>
              <a:t>		for this trait</a:t>
            </a:r>
          </a:p>
          <a:p>
            <a:r>
              <a:rPr lang="en-US" sz="2400">
                <a:latin typeface="Showcard Gothic" charset="0"/>
              </a:rPr>
              <a:t>Males have only one gene –</a:t>
            </a:r>
          </a:p>
          <a:p>
            <a:pPr>
              <a:buFontTx/>
              <a:buNone/>
            </a:pPr>
            <a:r>
              <a:rPr lang="en-US" sz="2400">
                <a:latin typeface="Showcard Gothic" charset="0"/>
              </a:rPr>
              <a:t>	 so they have no chance </a:t>
            </a:r>
          </a:p>
          <a:p>
            <a:pPr>
              <a:buFontTx/>
              <a:buNone/>
            </a:pPr>
            <a:r>
              <a:rPr lang="en-US" sz="2400">
                <a:latin typeface="Showcard Gothic" charset="0"/>
              </a:rPr>
              <a:t>	to be a carrier</a:t>
            </a:r>
          </a:p>
        </p:txBody>
      </p:sp>
      <p:pic>
        <p:nvPicPr>
          <p:cNvPr id="10244" name="Picture 4" descr="x-y-chro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33533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27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Showcard Gothic" charset="0"/>
              </a:rPr>
              <a:t>Are you colorblind?</a:t>
            </a:r>
            <a:br>
              <a:rPr lang="en-US">
                <a:latin typeface="Showcard Gothic" charset="0"/>
              </a:rPr>
            </a:br>
            <a:r>
              <a:rPr lang="en-US" sz="3200">
                <a:solidFill>
                  <a:srgbClr val="CC0000"/>
                </a:solidFill>
                <a:latin typeface="Showcard Gothic" charset="0"/>
              </a:rPr>
              <a:t>Can you see the shapes?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 descr="colorblind d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0775"/>
            <a:ext cx="57150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olorblind dots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2743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88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chemeClr val="accent2"/>
                </a:solidFill>
                <a:latin typeface="Showcard Gothic" charset="0"/>
              </a:rPr>
              <a:t>Sex-linked Traits – hemophilia pedigree in royal families of Europe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hemoph in royal f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776413"/>
            <a:ext cx="6503987" cy="33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438400" y="5486400"/>
            <a:ext cx="1524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6600"/>
                </a:solidFill>
                <a:latin typeface="Showcard Gothic" charset="0"/>
              </a:rPr>
              <a:t>Current royalty in England</a:t>
            </a:r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 rot="-5400000">
            <a:off x="3048000" y="48006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AutoShape 7"/>
          <p:cNvSpPr>
            <a:spLocks/>
          </p:cNvSpPr>
          <p:nvPr/>
        </p:nvSpPr>
        <p:spPr bwMode="auto">
          <a:xfrm rot="-5400000">
            <a:off x="4648200" y="39624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724400" y="4495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343400" y="5638800"/>
            <a:ext cx="1905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CC0000"/>
                </a:solidFill>
                <a:latin typeface="Showcard Gothic" charset="0"/>
              </a:rPr>
              <a:t>Russian family before revolution</a:t>
            </a:r>
          </a:p>
        </p:txBody>
      </p:sp>
    </p:spTree>
    <p:extLst>
      <p:ext uri="{BB962C8B-B14F-4D97-AF65-F5344CB8AC3E}">
        <p14:creationId xmlns:p14="http://schemas.microsoft.com/office/powerpoint/2010/main" val="3151755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>
                <a:latin typeface="Showcard Gothic" charset="0"/>
              </a:rPr>
              <a:t>Sex-Linked Traits – the gene for that trait is on the </a:t>
            </a:r>
            <a:br>
              <a:rPr lang="en-US" sz="3200">
                <a:latin typeface="Showcard Gothic" charset="0"/>
              </a:rPr>
            </a:br>
            <a:r>
              <a:rPr lang="en-US" sz="3200">
                <a:latin typeface="Showcard Gothic" charset="0"/>
              </a:rPr>
              <a:t>X-chromosome, not on the </a:t>
            </a:r>
            <a:br>
              <a:rPr lang="en-US" sz="3200">
                <a:latin typeface="Showcard Gothic" charset="0"/>
              </a:rPr>
            </a:br>
            <a:r>
              <a:rPr lang="en-US" sz="3200">
                <a:latin typeface="Showcard Gothic" charset="0"/>
              </a:rPr>
              <a:t>Y-chromosome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Ex: in humans, both colorblindness and hemophilia are sex-linked</a:t>
            </a:r>
          </a:p>
          <a:p>
            <a:pPr>
              <a:lnSpc>
                <a:spcPct val="90000"/>
              </a:lnSpc>
            </a:pPr>
            <a:r>
              <a:rPr lang="en-US"/>
              <a:t>Key for colorblindness: </a:t>
            </a:r>
          </a:p>
          <a:p>
            <a:pPr lvl="1">
              <a:lnSpc>
                <a:spcPct val="90000"/>
              </a:lnSpc>
            </a:pPr>
            <a:r>
              <a:rPr lang="en-US"/>
              <a:t>X</a:t>
            </a:r>
            <a:r>
              <a:rPr lang="en-US" baseline="30000"/>
              <a:t>B</a:t>
            </a:r>
            <a:r>
              <a:rPr lang="en-US"/>
              <a:t>X</a:t>
            </a:r>
            <a:r>
              <a:rPr lang="en-US" baseline="30000"/>
              <a:t>B</a:t>
            </a:r>
            <a:r>
              <a:rPr lang="en-US"/>
              <a:t> = normal visioned female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	X</a:t>
            </a:r>
            <a:r>
              <a:rPr lang="en-US" baseline="30000"/>
              <a:t>B</a:t>
            </a:r>
            <a:r>
              <a:rPr lang="en-US"/>
              <a:t>X</a:t>
            </a:r>
            <a:r>
              <a:rPr lang="en-US" baseline="30000"/>
              <a:t>b</a:t>
            </a:r>
            <a:r>
              <a:rPr lang="en-US"/>
              <a:t> = normal visioned female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	X</a:t>
            </a:r>
            <a:r>
              <a:rPr lang="en-US" baseline="30000"/>
              <a:t>b</a:t>
            </a:r>
            <a:r>
              <a:rPr lang="en-US"/>
              <a:t>X</a:t>
            </a:r>
            <a:r>
              <a:rPr lang="en-US" baseline="30000"/>
              <a:t>b</a:t>
            </a:r>
            <a:r>
              <a:rPr lang="en-US"/>
              <a:t> = colorblind female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	X</a:t>
            </a:r>
            <a:r>
              <a:rPr lang="en-US" baseline="30000"/>
              <a:t>B</a:t>
            </a:r>
            <a:r>
              <a:rPr lang="en-US"/>
              <a:t>Y = normal visioned male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	X</a:t>
            </a:r>
            <a:r>
              <a:rPr lang="en-US" baseline="30000"/>
              <a:t>b</a:t>
            </a:r>
            <a:r>
              <a:rPr lang="en-US"/>
              <a:t>Y = colorblind male</a:t>
            </a:r>
          </a:p>
        </p:txBody>
      </p:sp>
    </p:spTree>
    <p:extLst>
      <p:ext uri="{BB962C8B-B14F-4D97-AF65-F5344CB8AC3E}">
        <p14:creationId xmlns:p14="http://schemas.microsoft.com/office/powerpoint/2010/main" val="1216295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>
                <a:latin typeface="Showcard Gothic" charset="0"/>
              </a:rPr>
              <a:t>Punnett Square for colorblindness: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3400" y="6019800"/>
            <a:ext cx="304800" cy="762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endParaRPr lang="en-US" sz="2800"/>
          </a:p>
        </p:txBody>
      </p:sp>
      <p:graphicFrame>
        <p:nvGraphicFramePr>
          <p:cNvPr id="25627" name="Group 27"/>
          <p:cNvGraphicFramePr>
            <a:graphicFrameLocks noGrp="1"/>
          </p:cNvGraphicFramePr>
          <p:nvPr/>
        </p:nvGraphicFramePr>
        <p:xfrm>
          <a:off x="1066800" y="2133600"/>
          <a:ext cx="6096000" cy="4064001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      X</a:t>
                      </a:r>
                      <a:r>
                        <a:rPr kumimoji="0" lang="en-US" sz="4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    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  X</a:t>
                      </a:r>
                      <a:r>
                        <a:rPr kumimoji="0" lang="en-US" sz="4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    </a:t>
                      </a: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X</a:t>
                      </a:r>
                      <a:r>
                        <a:rPr kumimoji="0" lang="en-US" sz="4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2209800" y="13716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howcard Gothic" charset="0"/>
              </a:rPr>
              <a:t>Cross = </a:t>
            </a:r>
            <a:r>
              <a:rPr lang="en-US" b="1" u="sng"/>
              <a:t>X</a:t>
            </a:r>
            <a:r>
              <a:rPr lang="en-US" b="1" u="sng" baseline="30000"/>
              <a:t>B</a:t>
            </a:r>
            <a:r>
              <a:rPr lang="en-US" b="1" u="sng"/>
              <a:t>X</a:t>
            </a:r>
            <a:r>
              <a:rPr lang="en-US" b="1" u="sng" baseline="30000"/>
              <a:t>B</a:t>
            </a:r>
            <a:r>
              <a:rPr lang="en-US" b="1"/>
              <a:t> x </a:t>
            </a:r>
            <a:r>
              <a:rPr lang="en-US" b="1" u="sng"/>
              <a:t>X</a:t>
            </a:r>
            <a:r>
              <a:rPr lang="en-US" b="1" u="sng" baseline="30000"/>
              <a:t>b</a:t>
            </a:r>
            <a:r>
              <a:rPr lang="en-US" b="1" u="sng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55618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CC0000"/>
                </a:solidFill>
                <a:latin typeface="Showcard Gothic" charset="0"/>
              </a:rPr>
              <a:t>Would you expect any of their children to be colorblind?</a:t>
            </a:r>
            <a:r>
              <a:rPr lang="en-US">
                <a:latin typeface="Showcard Gothic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6600"/>
                </a:solidFill>
                <a:latin typeface="Showcard Gothic" charset="0"/>
              </a:rPr>
              <a:t>What happens when the carrier daughters grow up and marry men who have normal vision?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accent2"/>
                </a:solidFill>
                <a:latin typeface="Showcard Gothic" charset="0"/>
              </a:rPr>
              <a:t>Do that cross at your seats….Can they have colorblind children? Colorblind daughters?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>
                <a:latin typeface="Showcard Gothic" charset="0"/>
              </a:rPr>
              <a:t>   </a:t>
            </a:r>
            <a:r>
              <a:rPr lang="en-US">
                <a:solidFill>
                  <a:srgbClr val="800080"/>
                </a:solidFill>
                <a:latin typeface="Showcard Gothic" charset="0"/>
              </a:rPr>
              <a:t>Colorblind sons? </a:t>
            </a:r>
          </a:p>
        </p:txBody>
      </p:sp>
    </p:spTree>
    <p:extLst>
      <p:ext uri="{BB962C8B-B14F-4D97-AF65-F5344CB8AC3E}">
        <p14:creationId xmlns:p14="http://schemas.microsoft.com/office/powerpoint/2010/main" val="297856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i="1">
                <a:latin typeface="Times" charset="0"/>
              </a:rPr>
              <a:t>Pedigree analysis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206875" y="59499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Times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t="4048" r="1852" b="9351"/>
          <a:stretch>
            <a:fillRect/>
          </a:stretch>
        </p:blipFill>
        <p:spPr bwMode="auto">
          <a:xfrm>
            <a:off x="0" y="1600200"/>
            <a:ext cx="9144000" cy="3581400"/>
          </a:xfrm>
          <a:prstGeom prst="rect">
            <a:avLst/>
          </a:prstGeom>
          <a:solidFill>
            <a:srgbClr val="EBDA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60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/>
              <a:t>Incomplete Dominance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Red, pink and white flower color in snapdragons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/>
              <a:t>C</a:t>
            </a:r>
            <a:r>
              <a:rPr lang="en-US" sz="3200" baseline="30000"/>
              <a:t>R</a:t>
            </a:r>
            <a:r>
              <a:rPr lang="en-US" sz="3200"/>
              <a:t> – red flowers, incomplete dominant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/>
              <a:t>C</a:t>
            </a:r>
            <a:r>
              <a:rPr lang="en-US" sz="3200" baseline="30000"/>
              <a:t>W</a:t>
            </a:r>
            <a:r>
              <a:rPr lang="en-US" sz="3200"/>
              <a:t> – white flowers, incomplete dominant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320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/>
              <a:t>Mate a red flowered plant with a white and all the offspring have pink flowers,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/>
              <a:t>	C</a:t>
            </a:r>
            <a:r>
              <a:rPr lang="en-US" sz="3200" baseline="30000"/>
              <a:t>R </a:t>
            </a:r>
            <a:r>
              <a:rPr lang="en-US" sz="3200"/>
              <a:t>C</a:t>
            </a:r>
            <a:r>
              <a:rPr lang="en-US" sz="3200" baseline="30000"/>
              <a:t>W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/>
              <a:t>What would you get from a cross of two pink flowered plants?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30538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2438400" y="2057400"/>
          <a:ext cx="377825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Bitmap Image" r:id="rId3" imgW="1342984" imgH="1381151" progId="Paint.Picture">
                  <p:embed/>
                </p:oleObj>
              </mc:Choice>
              <mc:Fallback>
                <p:oleObj name="Bitmap Image" r:id="rId3" imgW="1342984" imgH="138115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057400"/>
                        <a:ext cx="377825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609600" y="3810000"/>
          <a:ext cx="5905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Bitmap Image" r:id="rId5" imgW="590340" imgH="619217" progId="Paint.Picture">
                  <p:embed/>
                </p:oleObj>
              </mc:Choice>
              <mc:Fallback>
                <p:oleObj name="Bitmap Image" r:id="rId5" imgW="590340" imgH="61921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0"/>
                        <a:ext cx="59055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4267200" y="1143000"/>
          <a:ext cx="4857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Bitmap Image" r:id="rId7" imgW="485592" imgH="666667" progId="Paint.Picture">
                  <p:embed/>
                </p:oleObj>
              </mc:Choice>
              <mc:Fallback>
                <p:oleObj name="Bitmap Image" r:id="rId7" imgW="485592" imgH="6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143000"/>
                        <a:ext cx="48577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304800" y="3048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838200" y="304800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C</a:t>
            </a:r>
            <a:r>
              <a:rPr lang="en-US" sz="3600" baseline="30000"/>
              <a:t>R </a:t>
            </a:r>
            <a:r>
              <a:rPr lang="en-US" sz="3600"/>
              <a:t>C</a:t>
            </a:r>
            <a:r>
              <a:rPr lang="en-US" sz="3600" baseline="30000"/>
              <a:t>W  </a:t>
            </a:r>
            <a:r>
              <a:rPr lang="en-US" sz="3600"/>
              <a:t>x  C</a:t>
            </a:r>
            <a:r>
              <a:rPr lang="en-US" sz="3600" baseline="30000"/>
              <a:t>R </a:t>
            </a:r>
            <a:r>
              <a:rPr lang="en-US" sz="3600"/>
              <a:t>C</a:t>
            </a:r>
            <a:r>
              <a:rPr lang="en-US" sz="3600" baseline="30000"/>
              <a:t>W</a:t>
            </a:r>
          </a:p>
        </p:txBody>
      </p:sp>
      <p:sp>
        <p:nvSpPr>
          <p:cNvPr id="75796" name="Text Box 20"/>
          <p:cNvSpPr txBox="1">
            <a:spLocks noChangeArrowheads="1"/>
          </p:cNvSpPr>
          <p:nvPr/>
        </p:nvSpPr>
        <p:spPr bwMode="auto">
          <a:xfrm>
            <a:off x="3505200" y="21336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C</a:t>
            </a:r>
            <a:r>
              <a:rPr lang="en-US" sz="3600" baseline="30000"/>
              <a:t>R</a:t>
            </a:r>
          </a:p>
        </p:txBody>
      </p:sp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4876800" y="21336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C</a:t>
            </a:r>
            <a:r>
              <a:rPr lang="en-US" sz="3600" baseline="30000"/>
              <a:t>W</a:t>
            </a:r>
          </a:p>
        </p:txBody>
      </p:sp>
      <p:sp>
        <p:nvSpPr>
          <p:cNvPr id="75798" name="Text Box 22"/>
          <p:cNvSpPr txBox="1">
            <a:spLocks noChangeArrowheads="1"/>
          </p:cNvSpPr>
          <p:nvPr/>
        </p:nvSpPr>
        <p:spPr bwMode="auto">
          <a:xfrm>
            <a:off x="2209800" y="31242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C</a:t>
            </a:r>
            <a:r>
              <a:rPr lang="en-US" sz="3600" baseline="30000"/>
              <a:t>R</a:t>
            </a:r>
          </a:p>
        </p:txBody>
      </p:sp>
      <p:sp>
        <p:nvSpPr>
          <p:cNvPr id="75799" name="Text Box 23"/>
          <p:cNvSpPr txBox="1">
            <a:spLocks noChangeArrowheads="1"/>
          </p:cNvSpPr>
          <p:nvPr/>
        </p:nvSpPr>
        <p:spPr bwMode="auto">
          <a:xfrm>
            <a:off x="2209800" y="44958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C</a:t>
            </a:r>
            <a:r>
              <a:rPr lang="en-US" sz="3600" baseline="30000"/>
              <a:t>W</a:t>
            </a:r>
          </a:p>
        </p:txBody>
      </p:sp>
      <p:sp>
        <p:nvSpPr>
          <p:cNvPr id="75800" name="Text Box 24"/>
          <p:cNvSpPr txBox="1">
            <a:spLocks noChangeArrowheads="1"/>
          </p:cNvSpPr>
          <p:nvPr/>
        </p:nvSpPr>
        <p:spPr bwMode="auto">
          <a:xfrm>
            <a:off x="4495800" y="31242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C</a:t>
            </a:r>
            <a:r>
              <a:rPr lang="en-US" sz="3600" baseline="30000"/>
              <a:t>R </a:t>
            </a:r>
            <a:r>
              <a:rPr lang="en-US" sz="3600"/>
              <a:t>C</a:t>
            </a:r>
            <a:r>
              <a:rPr lang="en-US" sz="3600" baseline="30000"/>
              <a:t>W</a:t>
            </a:r>
          </a:p>
        </p:txBody>
      </p:sp>
      <p:sp>
        <p:nvSpPr>
          <p:cNvPr id="75801" name="Text Box 25"/>
          <p:cNvSpPr txBox="1">
            <a:spLocks noChangeArrowheads="1"/>
          </p:cNvSpPr>
          <p:nvPr/>
        </p:nvSpPr>
        <p:spPr bwMode="auto">
          <a:xfrm>
            <a:off x="3124200" y="44958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C</a:t>
            </a:r>
            <a:r>
              <a:rPr lang="en-US" sz="3600" baseline="30000"/>
              <a:t>R </a:t>
            </a:r>
            <a:r>
              <a:rPr lang="en-US" sz="3600"/>
              <a:t>C</a:t>
            </a:r>
            <a:r>
              <a:rPr lang="en-US" sz="3600" baseline="30000"/>
              <a:t>W</a:t>
            </a:r>
          </a:p>
        </p:txBody>
      </p:sp>
      <p:sp>
        <p:nvSpPr>
          <p:cNvPr id="75802" name="Text Box 26"/>
          <p:cNvSpPr txBox="1">
            <a:spLocks noChangeArrowheads="1"/>
          </p:cNvSpPr>
          <p:nvPr/>
        </p:nvSpPr>
        <p:spPr bwMode="auto">
          <a:xfrm>
            <a:off x="4495800" y="44958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C</a:t>
            </a:r>
            <a:r>
              <a:rPr lang="en-US" sz="3600" baseline="30000"/>
              <a:t>W </a:t>
            </a:r>
            <a:r>
              <a:rPr lang="en-US" sz="3600"/>
              <a:t>C</a:t>
            </a:r>
            <a:r>
              <a:rPr lang="en-US" sz="3600" baseline="30000"/>
              <a:t>W</a:t>
            </a:r>
          </a:p>
        </p:txBody>
      </p:sp>
      <p:sp>
        <p:nvSpPr>
          <p:cNvPr id="75803" name="Text Box 27"/>
          <p:cNvSpPr txBox="1">
            <a:spLocks noChangeArrowheads="1"/>
          </p:cNvSpPr>
          <p:nvPr/>
        </p:nvSpPr>
        <p:spPr bwMode="auto">
          <a:xfrm>
            <a:off x="3200400" y="31242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C</a:t>
            </a:r>
            <a:r>
              <a:rPr lang="en-US" sz="3600" baseline="30000"/>
              <a:t>R </a:t>
            </a:r>
            <a:r>
              <a:rPr lang="en-US" sz="3600"/>
              <a:t>C</a:t>
            </a:r>
            <a:r>
              <a:rPr lang="en-US" sz="3600" baseline="3000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86316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2438400" y="2057400"/>
          <a:ext cx="377825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Bitmap Image" r:id="rId3" imgW="1342984" imgH="1381151" progId="Paint.Picture">
                  <p:embed/>
                </p:oleObj>
              </mc:Choice>
              <mc:Fallback>
                <p:oleObj name="Bitmap Image" r:id="rId3" imgW="1342984" imgH="138115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057400"/>
                        <a:ext cx="377825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609600" y="3810000"/>
          <a:ext cx="5905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Bitmap Image" r:id="rId5" imgW="590340" imgH="619217" progId="Paint.Picture">
                  <p:embed/>
                </p:oleObj>
              </mc:Choice>
              <mc:Fallback>
                <p:oleObj name="Bitmap Image" r:id="rId5" imgW="590340" imgH="61921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0"/>
                        <a:ext cx="59055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4267200" y="1143000"/>
          <a:ext cx="4857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Bitmap Image" r:id="rId7" imgW="485592" imgH="666667" progId="Paint.Picture">
                  <p:embed/>
                </p:oleObj>
              </mc:Choice>
              <mc:Fallback>
                <p:oleObj name="Bitmap Image" r:id="rId7" imgW="485592" imgH="6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143000"/>
                        <a:ext cx="48577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838200" y="304800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C</a:t>
            </a:r>
            <a:r>
              <a:rPr lang="en-US" sz="3600" baseline="30000"/>
              <a:t>R </a:t>
            </a:r>
            <a:r>
              <a:rPr lang="en-US" sz="3600"/>
              <a:t>C</a:t>
            </a:r>
            <a:r>
              <a:rPr lang="en-US" sz="3600" baseline="30000"/>
              <a:t>W  </a:t>
            </a:r>
            <a:r>
              <a:rPr lang="en-US" sz="3600"/>
              <a:t>x  C</a:t>
            </a:r>
            <a:r>
              <a:rPr lang="en-US" sz="3600" baseline="30000"/>
              <a:t>R </a:t>
            </a:r>
            <a:r>
              <a:rPr lang="en-US" sz="3600"/>
              <a:t>C</a:t>
            </a:r>
            <a:r>
              <a:rPr lang="en-US" sz="3600" baseline="30000"/>
              <a:t>W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3505200" y="21336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C</a:t>
            </a:r>
            <a:r>
              <a:rPr lang="en-US" sz="3600" baseline="30000"/>
              <a:t>R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4876800" y="21336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C</a:t>
            </a:r>
            <a:r>
              <a:rPr lang="en-US" sz="3600" baseline="30000"/>
              <a:t>W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2209800" y="31242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C</a:t>
            </a:r>
            <a:r>
              <a:rPr lang="en-US" sz="3600" baseline="30000"/>
              <a:t>R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2209800" y="44958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C</a:t>
            </a:r>
            <a:r>
              <a:rPr lang="en-US" sz="3600" baseline="30000"/>
              <a:t>W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4495800" y="31242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99"/>
                </a:solidFill>
              </a:rPr>
              <a:t>C</a:t>
            </a:r>
            <a:r>
              <a:rPr lang="en-US" sz="3600" baseline="30000">
                <a:solidFill>
                  <a:srgbClr val="FF3399"/>
                </a:solidFill>
              </a:rPr>
              <a:t>R </a:t>
            </a:r>
            <a:r>
              <a:rPr lang="en-US" sz="3600">
                <a:solidFill>
                  <a:srgbClr val="FF3399"/>
                </a:solidFill>
              </a:rPr>
              <a:t>C</a:t>
            </a:r>
            <a:r>
              <a:rPr lang="en-US" sz="3600" baseline="30000">
                <a:solidFill>
                  <a:srgbClr val="FF3399"/>
                </a:solidFill>
              </a:rPr>
              <a:t>W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3124200" y="44958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99"/>
                </a:solidFill>
              </a:rPr>
              <a:t>C</a:t>
            </a:r>
            <a:r>
              <a:rPr lang="en-US" sz="3600" baseline="30000">
                <a:solidFill>
                  <a:srgbClr val="FF3399"/>
                </a:solidFill>
              </a:rPr>
              <a:t>R </a:t>
            </a:r>
            <a:r>
              <a:rPr lang="en-US" sz="3600">
                <a:solidFill>
                  <a:srgbClr val="FF3399"/>
                </a:solidFill>
              </a:rPr>
              <a:t>C</a:t>
            </a:r>
            <a:r>
              <a:rPr lang="en-US" sz="3600" baseline="30000">
                <a:solidFill>
                  <a:srgbClr val="FF3399"/>
                </a:solidFill>
              </a:rPr>
              <a:t>W</a:t>
            </a:r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4495800" y="44958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C</a:t>
            </a:r>
            <a:r>
              <a:rPr lang="en-US" sz="3600" baseline="30000"/>
              <a:t>W </a:t>
            </a:r>
            <a:r>
              <a:rPr lang="en-US" sz="3600"/>
              <a:t>C</a:t>
            </a:r>
            <a:r>
              <a:rPr lang="en-US" sz="3600" baseline="30000"/>
              <a:t>W</a:t>
            </a: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3200400" y="31242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C</a:t>
            </a:r>
            <a:r>
              <a:rPr lang="en-US" sz="3600" baseline="30000">
                <a:solidFill>
                  <a:srgbClr val="FF0000"/>
                </a:solidFill>
              </a:rPr>
              <a:t>R </a:t>
            </a:r>
            <a:r>
              <a:rPr lang="en-US" sz="3600">
                <a:solidFill>
                  <a:srgbClr val="FF0000"/>
                </a:solidFill>
              </a:rPr>
              <a:t>C</a:t>
            </a:r>
            <a:r>
              <a:rPr lang="en-US" sz="3600" baseline="3000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6096000" y="3048000"/>
            <a:ext cx="30480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¼ red, </a:t>
            </a:r>
            <a:r>
              <a:rPr lang="en-US" sz="3600"/>
              <a:t>C</a:t>
            </a:r>
            <a:r>
              <a:rPr lang="en-US" sz="3600" baseline="30000"/>
              <a:t>R </a:t>
            </a:r>
            <a:r>
              <a:rPr lang="en-US" sz="3600"/>
              <a:t>C</a:t>
            </a:r>
            <a:r>
              <a:rPr lang="en-US" sz="3600" baseline="30000"/>
              <a:t>R</a:t>
            </a: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½ pink, </a:t>
            </a:r>
            <a:r>
              <a:rPr lang="en-US" sz="3600"/>
              <a:t>C</a:t>
            </a:r>
            <a:r>
              <a:rPr lang="en-US" sz="3600" baseline="30000"/>
              <a:t>R </a:t>
            </a:r>
            <a:r>
              <a:rPr lang="en-US" sz="3600"/>
              <a:t>C</a:t>
            </a:r>
            <a:r>
              <a:rPr lang="en-US" sz="3600" baseline="30000"/>
              <a:t>W</a:t>
            </a: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¼ white, </a:t>
            </a:r>
            <a:r>
              <a:rPr lang="en-US" sz="3600"/>
              <a:t>C</a:t>
            </a:r>
            <a:r>
              <a:rPr lang="en-US" sz="3600" baseline="30000"/>
              <a:t>W </a:t>
            </a:r>
            <a:r>
              <a:rPr lang="en-US" sz="3600"/>
              <a:t>C</a:t>
            </a:r>
            <a:r>
              <a:rPr lang="en-US" sz="3600" baseline="30000"/>
              <a:t>W</a:t>
            </a:r>
          </a:p>
        </p:txBody>
      </p:sp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381000" y="56388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Unlike completely dominant/recessive, we can recognize the heterozygous individuals.  They look different.</a:t>
            </a:r>
          </a:p>
        </p:txBody>
      </p:sp>
    </p:spTree>
    <p:extLst>
      <p:ext uri="{BB962C8B-B14F-4D97-AF65-F5344CB8AC3E}">
        <p14:creationId xmlns:p14="http://schemas.microsoft.com/office/powerpoint/2010/main" val="9102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364600"/>
              </p:ext>
            </p:extLst>
          </p:nvPr>
        </p:nvGraphicFramePr>
        <p:xfrm>
          <a:off x="654833" y="2352214"/>
          <a:ext cx="8279451" cy="3921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Document" r:id="rId3" imgW="5791200" imgH="2743200" progId="Word.Document.12">
                  <p:embed/>
                </p:oleObj>
              </mc:Choice>
              <mc:Fallback>
                <p:oleObj name="Document" r:id="rId3" imgW="5791200" imgH="2743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4833" y="2352214"/>
                        <a:ext cx="8279451" cy="3921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8970" y="453547"/>
            <a:ext cx="792303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/>
              <a:t>Codominance</a:t>
            </a:r>
            <a:r>
              <a:rPr lang="en-US" b="1" u="sng" dirty="0"/>
              <a:t>:</a:t>
            </a:r>
            <a:endParaRPr lang="en-US" dirty="0"/>
          </a:p>
          <a:p>
            <a:r>
              <a:rPr lang="en-US" i="1" dirty="0" err="1"/>
              <a:t>Codominance</a:t>
            </a:r>
            <a:r>
              <a:rPr lang="en-US" i="1" dirty="0"/>
              <a:t>:</a:t>
            </a:r>
            <a:r>
              <a:rPr lang="en-US" dirty="0"/>
              <a:t> a situation where both alleles are expressed fully to produce offspring with a third phenotype. </a:t>
            </a:r>
          </a:p>
          <a:p>
            <a:r>
              <a:rPr lang="en-US" dirty="0"/>
              <a:t>Ex: With shorthorn cattle, when a red bull is crossed with a white cow, it will produce a roan calf. Roan calves have intermingled pure white and pure red hair.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Polygenic Traits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5257800"/>
          </a:xfrm>
        </p:spPr>
        <p:txBody>
          <a:bodyPr/>
          <a:lstStyle/>
          <a:p>
            <a:r>
              <a:rPr lang="en-US" dirty="0"/>
              <a:t>Traits that are controlled by more than one pair of </a:t>
            </a:r>
            <a:r>
              <a:rPr lang="en-US" dirty="0" smtClean="0"/>
              <a:t>alleles</a:t>
            </a:r>
            <a:endParaRPr lang="en-US" dirty="0"/>
          </a:p>
          <a:p>
            <a:r>
              <a:rPr lang="en-US" dirty="0"/>
              <a:t>For example, human skin color is controlled by several pairs of alleles.  </a:t>
            </a:r>
          </a:p>
          <a:p>
            <a:pPr>
              <a:buFontTx/>
              <a:buNone/>
            </a:pPr>
            <a:r>
              <a:rPr lang="en-US" dirty="0"/>
              <a:t>	Let capital letters represent alleles that produce 	lots of pigment and lower case letters produce less pigment.</a:t>
            </a:r>
          </a:p>
          <a:p>
            <a:pPr>
              <a:buFontTx/>
              <a:buNone/>
            </a:pPr>
            <a:r>
              <a:rPr lang="en-US" dirty="0"/>
              <a:t>	Assume we have three pairs of alleles.</a:t>
            </a:r>
          </a:p>
        </p:txBody>
      </p:sp>
    </p:spTree>
    <p:extLst>
      <p:ext uri="{BB962C8B-B14F-4D97-AF65-F5344CB8AC3E}">
        <p14:creationId xmlns:p14="http://schemas.microsoft.com/office/powerpoint/2010/main" val="3129969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34" name="Group 206"/>
          <p:cNvGrpSpPr>
            <a:grpSpLocks/>
          </p:cNvGrpSpPr>
          <p:nvPr/>
        </p:nvGrpSpPr>
        <p:grpSpPr bwMode="auto">
          <a:xfrm>
            <a:off x="0" y="1600200"/>
            <a:ext cx="9144000" cy="4114800"/>
            <a:chOff x="-3" y="-3"/>
            <a:chExt cx="4410" cy="3632"/>
          </a:xfrm>
        </p:grpSpPr>
        <p:grpSp>
          <p:nvGrpSpPr>
            <p:cNvPr id="48332" name="Group 204"/>
            <p:cNvGrpSpPr>
              <a:grpSpLocks/>
            </p:cNvGrpSpPr>
            <p:nvPr/>
          </p:nvGrpSpPr>
          <p:grpSpPr bwMode="auto">
            <a:xfrm>
              <a:off x="0" y="0"/>
              <a:ext cx="4404" cy="3626"/>
              <a:chOff x="0" y="0"/>
              <a:chExt cx="4404" cy="3626"/>
            </a:xfrm>
          </p:grpSpPr>
          <p:grpSp>
            <p:nvGrpSpPr>
              <p:cNvPr id="48183" name="Group 55"/>
              <p:cNvGrpSpPr>
                <a:grpSpLocks/>
              </p:cNvGrpSpPr>
              <p:nvPr/>
            </p:nvGrpSpPr>
            <p:grpSpPr bwMode="auto">
              <a:xfrm>
                <a:off x="0" y="0"/>
                <a:ext cx="660" cy="518"/>
                <a:chOff x="0" y="0"/>
                <a:chExt cx="660" cy="518"/>
              </a:xfrm>
            </p:grpSpPr>
            <p:sp>
              <p:nvSpPr>
                <p:cNvPr id="48133" name="Rectangle 5"/>
                <p:cNvSpPr>
                  <a:spLocks noChangeArrowheads="1" noTextEdit="1"/>
                </p:cNvSpPr>
                <p:nvPr/>
              </p:nvSpPr>
              <p:spPr bwMode="auto">
                <a:xfrm>
                  <a:off x="0" y="0"/>
                  <a:ext cx="660" cy="51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182" name="Rectangle 5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60" cy="518"/>
                </a:xfrm>
                <a:prstGeom prst="rect">
                  <a:avLst/>
                </a:prstGeom>
                <a:noFill/>
                <a:ln w="7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185" name="Group 57"/>
              <p:cNvGrpSpPr>
                <a:grpSpLocks/>
              </p:cNvGrpSpPr>
              <p:nvPr/>
            </p:nvGrpSpPr>
            <p:grpSpPr bwMode="auto">
              <a:xfrm>
                <a:off x="660" y="0"/>
                <a:ext cx="645" cy="518"/>
                <a:chOff x="660" y="0"/>
                <a:chExt cx="645" cy="518"/>
              </a:xfrm>
            </p:grpSpPr>
            <p:sp>
              <p:nvSpPr>
                <p:cNvPr id="48134" name="Rectangle 6"/>
                <p:cNvSpPr>
                  <a:spLocks noChangeArrowheads="1" noTextEdit="1"/>
                </p:cNvSpPr>
                <p:nvPr/>
              </p:nvSpPr>
              <p:spPr bwMode="auto">
                <a:xfrm>
                  <a:off x="660" y="0"/>
                  <a:ext cx="645" cy="51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184" name="Rectangle 56"/>
                <p:cNvSpPr>
                  <a:spLocks noChangeArrowheads="1"/>
                </p:cNvSpPr>
                <p:nvPr/>
              </p:nvSpPr>
              <p:spPr bwMode="auto">
                <a:xfrm>
                  <a:off x="660" y="0"/>
                  <a:ext cx="645" cy="518"/>
                </a:xfrm>
                <a:prstGeom prst="rect">
                  <a:avLst/>
                </a:prstGeom>
                <a:noFill/>
                <a:ln w="7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187" name="Group 59"/>
              <p:cNvGrpSpPr>
                <a:grpSpLocks/>
              </p:cNvGrpSpPr>
              <p:nvPr/>
            </p:nvGrpSpPr>
            <p:grpSpPr bwMode="auto">
              <a:xfrm>
                <a:off x="1305" y="0"/>
                <a:ext cx="629" cy="518"/>
                <a:chOff x="1305" y="0"/>
                <a:chExt cx="629" cy="518"/>
              </a:xfrm>
            </p:grpSpPr>
            <p:sp>
              <p:nvSpPr>
                <p:cNvPr id="48135" name="Rectangle 7"/>
                <p:cNvSpPr>
                  <a:spLocks noChangeArrowheads="1" noTextEdit="1"/>
                </p:cNvSpPr>
                <p:nvPr/>
              </p:nvSpPr>
              <p:spPr bwMode="auto">
                <a:xfrm>
                  <a:off x="1305" y="0"/>
                  <a:ext cx="629" cy="51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186" name="Rectangle 58"/>
                <p:cNvSpPr>
                  <a:spLocks noChangeArrowheads="1"/>
                </p:cNvSpPr>
                <p:nvPr/>
              </p:nvSpPr>
              <p:spPr bwMode="auto">
                <a:xfrm>
                  <a:off x="1305" y="0"/>
                  <a:ext cx="629" cy="518"/>
                </a:xfrm>
                <a:prstGeom prst="rect">
                  <a:avLst/>
                </a:prstGeom>
                <a:noFill/>
                <a:ln w="7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191" name="Group 63"/>
              <p:cNvGrpSpPr>
                <a:grpSpLocks/>
              </p:cNvGrpSpPr>
              <p:nvPr/>
            </p:nvGrpSpPr>
            <p:grpSpPr bwMode="auto">
              <a:xfrm>
                <a:off x="1934" y="0"/>
                <a:ext cx="622" cy="518"/>
                <a:chOff x="1934" y="0"/>
                <a:chExt cx="622" cy="518"/>
              </a:xfrm>
            </p:grpSpPr>
            <p:sp>
              <p:nvSpPr>
                <p:cNvPr id="48190" name="Rectangle 62"/>
                <p:cNvSpPr>
                  <a:spLocks noChangeArrowheads="1"/>
                </p:cNvSpPr>
                <p:nvPr/>
              </p:nvSpPr>
              <p:spPr bwMode="auto">
                <a:xfrm>
                  <a:off x="1934" y="0"/>
                  <a:ext cx="622" cy="518"/>
                </a:xfrm>
                <a:prstGeom prst="rect">
                  <a:avLst/>
                </a:prstGeom>
                <a:solidFill>
                  <a:srgbClr val="A0A0A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189" name="Group 61"/>
                <p:cNvGrpSpPr>
                  <a:grpSpLocks/>
                </p:cNvGrpSpPr>
                <p:nvPr/>
              </p:nvGrpSpPr>
              <p:grpSpPr bwMode="auto">
                <a:xfrm>
                  <a:off x="1934" y="0"/>
                  <a:ext cx="622" cy="518"/>
                  <a:chOff x="1934" y="0"/>
                  <a:chExt cx="622" cy="518"/>
                </a:xfrm>
              </p:grpSpPr>
              <p:sp>
                <p:nvSpPr>
                  <p:cNvPr id="48136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934" y="0"/>
                    <a:ext cx="622" cy="518"/>
                  </a:xfrm>
                  <a:prstGeom prst="rect">
                    <a:avLst/>
                  </a:prstGeom>
                  <a:solidFill>
                    <a:srgbClr val="A0A0A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en-US" sz="2000" b="1">
                        <a:latin typeface="Arial" charset="0"/>
                      </a:rPr>
                      <a:t>AaBbCC</a:t>
                    </a:r>
                    <a:endParaRPr lang="en-US" sz="2000"/>
                  </a:p>
                </p:txBody>
              </p:sp>
              <p:sp>
                <p:nvSpPr>
                  <p:cNvPr id="48188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1934" y="0"/>
                    <a:ext cx="622" cy="518"/>
                  </a:xfrm>
                  <a:prstGeom prst="rect">
                    <a:avLst/>
                  </a:prstGeom>
                  <a:noFill/>
                  <a:ln w="7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193" name="Group 65"/>
              <p:cNvGrpSpPr>
                <a:grpSpLocks/>
              </p:cNvGrpSpPr>
              <p:nvPr/>
            </p:nvGrpSpPr>
            <p:grpSpPr bwMode="auto">
              <a:xfrm>
                <a:off x="2556" y="0"/>
                <a:ext cx="616" cy="518"/>
                <a:chOff x="2556" y="0"/>
                <a:chExt cx="616" cy="518"/>
              </a:xfrm>
            </p:grpSpPr>
            <p:sp>
              <p:nvSpPr>
                <p:cNvPr id="48137" name="Rectangle 9"/>
                <p:cNvSpPr>
                  <a:spLocks noChangeArrowheads="1" noTextEdit="1"/>
                </p:cNvSpPr>
                <p:nvPr/>
              </p:nvSpPr>
              <p:spPr bwMode="auto">
                <a:xfrm>
                  <a:off x="2556" y="0"/>
                  <a:ext cx="616" cy="51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192" name="Rectangle 64"/>
                <p:cNvSpPr>
                  <a:spLocks noChangeArrowheads="1"/>
                </p:cNvSpPr>
                <p:nvPr/>
              </p:nvSpPr>
              <p:spPr bwMode="auto">
                <a:xfrm>
                  <a:off x="2556" y="0"/>
                  <a:ext cx="616" cy="518"/>
                </a:xfrm>
                <a:prstGeom prst="rect">
                  <a:avLst/>
                </a:prstGeom>
                <a:noFill/>
                <a:ln w="7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195" name="Group 67"/>
              <p:cNvGrpSpPr>
                <a:grpSpLocks/>
              </p:cNvGrpSpPr>
              <p:nvPr/>
            </p:nvGrpSpPr>
            <p:grpSpPr bwMode="auto">
              <a:xfrm>
                <a:off x="3172" y="0"/>
                <a:ext cx="616" cy="518"/>
                <a:chOff x="3172" y="0"/>
                <a:chExt cx="616" cy="518"/>
              </a:xfrm>
            </p:grpSpPr>
            <p:sp>
              <p:nvSpPr>
                <p:cNvPr id="48138" name="Rectangle 10"/>
                <p:cNvSpPr>
                  <a:spLocks noChangeArrowheads="1" noTextEdit="1"/>
                </p:cNvSpPr>
                <p:nvPr/>
              </p:nvSpPr>
              <p:spPr bwMode="auto">
                <a:xfrm>
                  <a:off x="3172" y="0"/>
                  <a:ext cx="616" cy="51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194" name="Rectangle 66"/>
                <p:cNvSpPr>
                  <a:spLocks noChangeArrowheads="1"/>
                </p:cNvSpPr>
                <p:nvPr/>
              </p:nvSpPr>
              <p:spPr bwMode="auto">
                <a:xfrm>
                  <a:off x="3172" y="0"/>
                  <a:ext cx="616" cy="518"/>
                </a:xfrm>
                <a:prstGeom prst="rect">
                  <a:avLst/>
                </a:prstGeom>
                <a:noFill/>
                <a:ln w="7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197" name="Group 69"/>
              <p:cNvGrpSpPr>
                <a:grpSpLocks/>
              </p:cNvGrpSpPr>
              <p:nvPr/>
            </p:nvGrpSpPr>
            <p:grpSpPr bwMode="auto">
              <a:xfrm>
                <a:off x="3788" y="0"/>
                <a:ext cx="616" cy="518"/>
                <a:chOff x="3788" y="0"/>
                <a:chExt cx="616" cy="518"/>
              </a:xfrm>
            </p:grpSpPr>
            <p:sp>
              <p:nvSpPr>
                <p:cNvPr id="48139" name="Rectangle 11"/>
                <p:cNvSpPr>
                  <a:spLocks noChangeArrowheads="1" noTextEdit="1"/>
                </p:cNvSpPr>
                <p:nvPr/>
              </p:nvSpPr>
              <p:spPr bwMode="auto">
                <a:xfrm>
                  <a:off x="3788" y="0"/>
                  <a:ext cx="616" cy="51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196" name="Rectangle 68"/>
                <p:cNvSpPr>
                  <a:spLocks noChangeArrowheads="1"/>
                </p:cNvSpPr>
                <p:nvPr/>
              </p:nvSpPr>
              <p:spPr bwMode="auto">
                <a:xfrm>
                  <a:off x="3788" y="0"/>
                  <a:ext cx="616" cy="518"/>
                </a:xfrm>
                <a:prstGeom prst="rect">
                  <a:avLst/>
                </a:prstGeom>
                <a:noFill/>
                <a:ln w="7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199" name="Group 71"/>
              <p:cNvGrpSpPr>
                <a:grpSpLocks/>
              </p:cNvGrpSpPr>
              <p:nvPr/>
            </p:nvGrpSpPr>
            <p:grpSpPr bwMode="auto">
              <a:xfrm>
                <a:off x="0" y="518"/>
                <a:ext cx="660" cy="518"/>
                <a:chOff x="0" y="518"/>
                <a:chExt cx="660" cy="518"/>
              </a:xfrm>
            </p:grpSpPr>
            <p:sp>
              <p:nvSpPr>
                <p:cNvPr id="48140" name="Rectangle 12"/>
                <p:cNvSpPr>
                  <a:spLocks noChangeArrowheads="1" noTextEdit="1"/>
                </p:cNvSpPr>
                <p:nvPr/>
              </p:nvSpPr>
              <p:spPr bwMode="auto">
                <a:xfrm>
                  <a:off x="0" y="518"/>
                  <a:ext cx="660" cy="51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198" name="Rectangle 70"/>
                <p:cNvSpPr>
                  <a:spLocks noChangeArrowheads="1"/>
                </p:cNvSpPr>
                <p:nvPr/>
              </p:nvSpPr>
              <p:spPr bwMode="auto">
                <a:xfrm>
                  <a:off x="0" y="518"/>
                  <a:ext cx="660" cy="518"/>
                </a:xfrm>
                <a:prstGeom prst="rect">
                  <a:avLst/>
                </a:prstGeom>
                <a:noFill/>
                <a:ln w="7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201" name="Group 73"/>
              <p:cNvGrpSpPr>
                <a:grpSpLocks/>
              </p:cNvGrpSpPr>
              <p:nvPr/>
            </p:nvGrpSpPr>
            <p:grpSpPr bwMode="auto">
              <a:xfrm>
                <a:off x="660" y="518"/>
                <a:ext cx="645" cy="518"/>
                <a:chOff x="660" y="518"/>
                <a:chExt cx="645" cy="518"/>
              </a:xfrm>
            </p:grpSpPr>
            <p:sp>
              <p:nvSpPr>
                <p:cNvPr id="48141" name="Rectangle 13"/>
                <p:cNvSpPr>
                  <a:spLocks noChangeArrowheads="1" noTextEdit="1"/>
                </p:cNvSpPr>
                <p:nvPr/>
              </p:nvSpPr>
              <p:spPr bwMode="auto">
                <a:xfrm>
                  <a:off x="660" y="518"/>
                  <a:ext cx="645" cy="51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200" name="Rectangle 72"/>
                <p:cNvSpPr>
                  <a:spLocks noChangeArrowheads="1"/>
                </p:cNvSpPr>
                <p:nvPr/>
              </p:nvSpPr>
              <p:spPr bwMode="auto">
                <a:xfrm>
                  <a:off x="660" y="518"/>
                  <a:ext cx="645" cy="518"/>
                </a:xfrm>
                <a:prstGeom prst="rect">
                  <a:avLst/>
                </a:prstGeom>
                <a:noFill/>
                <a:ln w="7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205" name="Group 77"/>
              <p:cNvGrpSpPr>
                <a:grpSpLocks/>
              </p:cNvGrpSpPr>
              <p:nvPr/>
            </p:nvGrpSpPr>
            <p:grpSpPr bwMode="auto">
              <a:xfrm>
                <a:off x="1305" y="518"/>
                <a:ext cx="629" cy="518"/>
                <a:chOff x="1305" y="518"/>
                <a:chExt cx="629" cy="518"/>
              </a:xfrm>
            </p:grpSpPr>
            <p:sp>
              <p:nvSpPr>
                <p:cNvPr id="48204" name="Rectangle 76"/>
                <p:cNvSpPr>
                  <a:spLocks noChangeArrowheads="1"/>
                </p:cNvSpPr>
                <p:nvPr/>
              </p:nvSpPr>
              <p:spPr bwMode="auto">
                <a:xfrm>
                  <a:off x="1305" y="518"/>
                  <a:ext cx="629" cy="518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203" name="Group 75"/>
                <p:cNvGrpSpPr>
                  <a:grpSpLocks/>
                </p:cNvGrpSpPr>
                <p:nvPr/>
              </p:nvGrpSpPr>
              <p:grpSpPr bwMode="auto">
                <a:xfrm>
                  <a:off x="1305" y="518"/>
                  <a:ext cx="629" cy="518"/>
                  <a:chOff x="1305" y="518"/>
                  <a:chExt cx="629" cy="518"/>
                </a:xfrm>
              </p:grpSpPr>
              <p:sp>
                <p:nvSpPr>
                  <p:cNvPr id="4814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305" y="518"/>
                    <a:ext cx="629" cy="51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en-US" sz="2000" b="1">
                        <a:solidFill>
                          <a:schemeClr val="bg1"/>
                        </a:solidFill>
                        <a:latin typeface="Arial" charset="0"/>
                      </a:rPr>
                      <a:t>AABbCc</a:t>
                    </a:r>
                  </a:p>
                </p:txBody>
              </p:sp>
              <p:sp>
                <p:nvSpPr>
                  <p:cNvPr id="48202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1305" y="518"/>
                    <a:ext cx="629" cy="518"/>
                  </a:xfrm>
                  <a:prstGeom prst="rect">
                    <a:avLst/>
                  </a:prstGeom>
                  <a:noFill/>
                  <a:ln w="7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209" name="Group 81"/>
              <p:cNvGrpSpPr>
                <a:grpSpLocks/>
              </p:cNvGrpSpPr>
              <p:nvPr/>
            </p:nvGrpSpPr>
            <p:grpSpPr bwMode="auto">
              <a:xfrm>
                <a:off x="1934" y="518"/>
                <a:ext cx="622" cy="518"/>
                <a:chOff x="1934" y="518"/>
                <a:chExt cx="622" cy="518"/>
              </a:xfrm>
            </p:grpSpPr>
            <p:sp>
              <p:nvSpPr>
                <p:cNvPr id="48208" name="Rectangle 80"/>
                <p:cNvSpPr>
                  <a:spLocks noChangeArrowheads="1"/>
                </p:cNvSpPr>
                <p:nvPr/>
              </p:nvSpPr>
              <p:spPr bwMode="auto">
                <a:xfrm>
                  <a:off x="1934" y="518"/>
                  <a:ext cx="622" cy="518"/>
                </a:xfrm>
                <a:prstGeom prst="rect">
                  <a:avLst/>
                </a:prstGeom>
                <a:solidFill>
                  <a:srgbClr val="A0A0A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207" name="Group 79"/>
                <p:cNvGrpSpPr>
                  <a:grpSpLocks/>
                </p:cNvGrpSpPr>
                <p:nvPr/>
              </p:nvGrpSpPr>
              <p:grpSpPr bwMode="auto">
                <a:xfrm>
                  <a:off x="1934" y="518"/>
                  <a:ext cx="622" cy="518"/>
                  <a:chOff x="1934" y="518"/>
                  <a:chExt cx="622" cy="518"/>
                </a:xfrm>
              </p:grpSpPr>
              <p:sp>
                <p:nvSpPr>
                  <p:cNvPr id="4814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934" y="518"/>
                    <a:ext cx="622" cy="518"/>
                  </a:xfrm>
                  <a:prstGeom prst="rect">
                    <a:avLst/>
                  </a:prstGeom>
                  <a:solidFill>
                    <a:srgbClr val="A0A0A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en-US" sz="2000" b="1">
                        <a:latin typeface="Arial" charset="0"/>
                      </a:rPr>
                      <a:t>aaBBCc</a:t>
                    </a:r>
                  </a:p>
                </p:txBody>
              </p:sp>
              <p:sp>
                <p:nvSpPr>
                  <p:cNvPr id="48206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1934" y="518"/>
                    <a:ext cx="622" cy="518"/>
                  </a:xfrm>
                  <a:prstGeom prst="rect">
                    <a:avLst/>
                  </a:prstGeom>
                  <a:noFill/>
                  <a:ln w="7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213" name="Group 85"/>
              <p:cNvGrpSpPr>
                <a:grpSpLocks/>
              </p:cNvGrpSpPr>
              <p:nvPr/>
            </p:nvGrpSpPr>
            <p:grpSpPr bwMode="auto">
              <a:xfrm>
                <a:off x="2556" y="518"/>
                <a:ext cx="616" cy="518"/>
                <a:chOff x="2556" y="518"/>
                <a:chExt cx="616" cy="518"/>
              </a:xfrm>
            </p:grpSpPr>
            <p:sp>
              <p:nvSpPr>
                <p:cNvPr id="48212" name="Rectangle 84"/>
                <p:cNvSpPr>
                  <a:spLocks noChangeArrowheads="1"/>
                </p:cNvSpPr>
                <p:nvPr/>
              </p:nvSpPr>
              <p:spPr bwMode="auto">
                <a:xfrm>
                  <a:off x="2556" y="518"/>
                  <a:ext cx="616" cy="51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211" name="Group 83"/>
                <p:cNvGrpSpPr>
                  <a:grpSpLocks/>
                </p:cNvGrpSpPr>
                <p:nvPr/>
              </p:nvGrpSpPr>
              <p:grpSpPr bwMode="auto">
                <a:xfrm>
                  <a:off x="2556" y="518"/>
                  <a:ext cx="616" cy="518"/>
                  <a:chOff x="2556" y="518"/>
                  <a:chExt cx="616" cy="518"/>
                </a:xfrm>
              </p:grpSpPr>
              <p:sp>
                <p:nvSpPr>
                  <p:cNvPr id="4814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556" y="518"/>
                    <a:ext cx="616" cy="51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en-US" sz="2000" b="1">
                        <a:latin typeface="Arial" charset="0"/>
                      </a:rPr>
                      <a:t>aaBbCc</a:t>
                    </a:r>
                  </a:p>
                </p:txBody>
              </p:sp>
              <p:sp>
                <p:nvSpPr>
                  <p:cNvPr id="48210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2556" y="518"/>
                    <a:ext cx="616" cy="518"/>
                  </a:xfrm>
                  <a:prstGeom prst="rect">
                    <a:avLst/>
                  </a:prstGeom>
                  <a:noFill/>
                  <a:ln w="7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215" name="Group 87"/>
              <p:cNvGrpSpPr>
                <a:grpSpLocks/>
              </p:cNvGrpSpPr>
              <p:nvPr/>
            </p:nvGrpSpPr>
            <p:grpSpPr bwMode="auto">
              <a:xfrm>
                <a:off x="3172" y="518"/>
                <a:ext cx="616" cy="518"/>
                <a:chOff x="3172" y="518"/>
                <a:chExt cx="616" cy="518"/>
              </a:xfrm>
            </p:grpSpPr>
            <p:sp>
              <p:nvSpPr>
                <p:cNvPr id="48145" name="Rectangle 17"/>
                <p:cNvSpPr>
                  <a:spLocks noChangeArrowheads="1" noTextEdit="1"/>
                </p:cNvSpPr>
                <p:nvPr/>
              </p:nvSpPr>
              <p:spPr bwMode="auto">
                <a:xfrm>
                  <a:off x="3172" y="518"/>
                  <a:ext cx="616" cy="51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214" name="Rectangle 86"/>
                <p:cNvSpPr>
                  <a:spLocks noChangeArrowheads="1"/>
                </p:cNvSpPr>
                <p:nvPr/>
              </p:nvSpPr>
              <p:spPr bwMode="auto">
                <a:xfrm>
                  <a:off x="3172" y="518"/>
                  <a:ext cx="616" cy="518"/>
                </a:xfrm>
                <a:prstGeom prst="rect">
                  <a:avLst/>
                </a:prstGeom>
                <a:noFill/>
                <a:ln w="7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217" name="Group 89"/>
              <p:cNvGrpSpPr>
                <a:grpSpLocks/>
              </p:cNvGrpSpPr>
              <p:nvPr/>
            </p:nvGrpSpPr>
            <p:grpSpPr bwMode="auto">
              <a:xfrm>
                <a:off x="3788" y="518"/>
                <a:ext cx="616" cy="518"/>
                <a:chOff x="3788" y="518"/>
                <a:chExt cx="616" cy="518"/>
              </a:xfrm>
            </p:grpSpPr>
            <p:sp>
              <p:nvSpPr>
                <p:cNvPr id="48146" name="Rectangle 18"/>
                <p:cNvSpPr>
                  <a:spLocks noChangeArrowheads="1" noTextEdit="1"/>
                </p:cNvSpPr>
                <p:nvPr/>
              </p:nvSpPr>
              <p:spPr bwMode="auto">
                <a:xfrm>
                  <a:off x="3788" y="518"/>
                  <a:ext cx="616" cy="51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216" name="Rectangle 88"/>
                <p:cNvSpPr>
                  <a:spLocks noChangeArrowheads="1"/>
                </p:cNvSpPr>
                <p:nvPr/>
              </p:nvSpPr>
              <p:spPr bwMode="auto">
                <a:xfrm>
                  <a:off x="3788" y="518"/>
                  <a:ext cx="616" cy="518"/>
                </a:xfrm>
                <a:prstGeom prst="rect">
                  <a:avLst/>
                </a:prstGeom>
                <a:noFill/>
                <a:ln w="7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219" name="Group 91"/>
              <p:cNvGrpSpPr>
                <a:grpSpLocks/>
              </p:cNvGrpSpPr>
              <p:nvPr/>
            </p:nvGrpSpPr>
            <p:grpSpPr bwMode="auto">
              <a:xfrm>
                <a:off x="0" y="1036"/>
                <a:ext cx="660" cy="518"/>
                <a:chOff x="0" y="1036"/>
                <a:chExt cx="660" cy="518"/>
              </a:xfrm>
            </p:grpSpPr>
            <p:sp>
              <p:nvSpPr>
                <p:cNvPr id="48147" name="Rectangle 19"/>
                <p:cNvSpPr>
                  <a:spLocks noChangeArrowheads="1" noTextEdit="1"/>
                </p:cNvSpPr>
                <p:nvPr/>
              </p:nvSpPr>
              <p:spPr bwMode="auto">
                <a:xfrm>
                  <a:off x="0" y="1036"/>
                  <a:ext cx="660" cy="51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218" name="Rectangle 90"/>
                <p:cNvSpPr>
                  <a:spLocks noChangeArrowheads="1"/>
                </p:cNvSpPr>
                <p:nvPr/>
              </p:nvSpPr>
              <p:spPr bwMode="auto">
                <a:xfrm>
                  <a:off x="0" y="1036"/>
                  <a:ext cx="660" cy="518"/>
                </a:xfrm>
                <a:prstGeom prst="rect">
                  <a:avLst/>
                </a:prstGeom>
                <a:noFill/>
                <a:ln w="7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221" name="Group 93"/>
              <p:cNvGrpSpPr>
                <a:grpSpLocks/>
              </p:cNvGrpSpPr>
              <p:nvPr/>
            </p:nvGrpSpPr>
            <p:grpSpPr bwMode="auto">
              <a:xfrm>
                <a:off x="660" y="1036"/>
                <a:ext cx="645" cy="518"/>
                <a:chOff x="660" y="1036"/>
                <a:chExt cx="645" cy="518"/>
              </a:xfrm>
            </p:grpSpPr>
            <p:sp>
              <p:nvSpPr>
                <p:cNvPr id="48148" name="Rectangle 20"/>
                <p:cNvSpPr>
                  <a:spLocks noChangeArrowheads="1" noTextEdit="1"/>
                </p:cNvSpPr>
                <p:nvPr/>
              </p:nvSpPr>
              <p:spPr bwMode="auto">
                <a:xfrm>
                  <a:off x="660" y="1036"/>
                  <a:ext cx="645" cy="51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220" name="Rectangle 92"/>
                <p:cNvSpPr>
                  <a:spLocks noChangeArrowheads="1"/>
                </p:cNvSpPr>
                <p:nvPr/>
              </p:nvSpPr>
              <p:spPr bwMode="auto">
                <a:xfrm>
                  <a:off x="660" y="1036"/>
                  <a:ext cx="645" cy="518"/>
                </a:xfrm>
                <a:prstGeom prst="rect">
                  <a:avLst/>
                </a:prstGeom>
                <a:noFill/>
                <a:ln w="7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225" name="Group 97"/>
              <p:cNvGrpSpPr>
                <a:grpSpLocks/>
              </p:cNvGrpSpPr>
              <p:nvPr/>
            </p:nvGrpSpPr>
            <p:grpSpPr bwMode="auto">
              <a:xfrm>
                <a:off x="1305" y="1036"/>
                <a:ext cx="629" cy="518"/>
                <a:chOff x="1305" y="1036"/>
                <a:chExt cx="629" cy="518"/>
              </a:xfrm>
            </p:grpSpPr>
            <p:sp>
              <p:nvSpPr>
                <p:cNvPr id="48224" name="Rectangle 96"/>
                <p:cNvSpPr>
                  <a:spLocks noChangeArrowheads="1"/>
                </p:cNvSpPr>
                <p:nvPr/>
              </p:nvSpPr>
              <p:spPr bwMode="auto">
                <a:xfrm>
                  <a:off x="1305" y="1036"/>
                  <a:ext cx="629" cy="518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223" name="Group 95"/>
                <p:cNvGrpSpPr>
                  <a:grpSpLocks/>
                </p:cNvGrpSpPr>
                <p:nvPr/>
              </p:nvGrpSpPr>
              <p:grpSpPr bwMode="auto">
                <a:xfrm>
                  <a:off x="1305" y="1036"/>
                  <a:ext cx="629" cy="518"/>
                  <a:chOff x="1305" y="1036"/>
                  <a:chExt cx="629" cy="518"/>
                </a:xfrm>
              </p:grpSpPr>
              <p:sp>
                <p:nvSpPr>
                  <p:cNvPr id="4814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1305" y="1036"/>
                    <a:ext cx="629" cy="51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en-US" sz="2000" b="1">
                        <a:solidFill>
                          <a:schemeClr val="bg1"/>
                        </a:solidFill>
                        <a:latin typeface="Arial" charset="0"/>
                      </a:rPr>
                      <a:t>AaBBCc</a:t>
                    </a:r>
                  </a:p>
                </p:txBody>
              </p:sp>
              <p:sp>
                <p:nvSpPr>
                  <p:cNvPr id="48222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1305" y="1036"/>
                    <a:ext cx="629" cy="518"/>
                  </a:xfrm>
                  <a:prstGeom prst="rect">
                    <a:avLst/>
                  </a:prstGeom>
                  <a:noFill/>
                  <a:ln w="7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229" name="Group 101"/>
              <p:cNvGrpSpPr>
                <a:grpSpLocks/>
              </p:cNvGrpSpPr>
              <p:nvPr/>
            </p:nvGrpSpPr>
            <p:grpSpPr bwMode="auto">
              <a:xfrm>
                <a:off x="1934" y="1036"/>
                <a:ext cx="622" cy="518"/>
                <a:chOff x="1934" y="1036"/>
                <a:chExt cx="622" cy="518"/>
              </a:xfrm>
            </p:grpSpPr>
            <p:sp>
              <p:nvSpPr>
                <p:cNvPr id="48228" name="Rectangle 100"/>
                <p:cNvSpPr>
                  <a:spLocks noChangeArrowheads="1"/>
                </p:cNvSpPr>
                <p:nvPr/>
              </p:nvSpPr>
              <p:spPr bwMode="auto">
                <a:xfrm>
                  <a:off x="1934" y="1036"/>
                  <a:ext cx="622" cy="518"/>
                </a:xfrm>
                <a:prstGeom prst="rect">
                  <a:avLst/>
                </a:prstGeom>
                <a:solidFill>
                  <a:srgbClr val="A0A0A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227" name="Group 99"/>
                <p:cNvGrpSpPr>
                  <a:grpSpLocks/>
                </p:cNvGrpSpPr>
                <p:nvPr/>
              </p:nvGrpSpPr>
              <p:grpSpPr bwMode="auto">
                <a:xfrm>
                  <a:off x="1934" y="1036"/>
                  <a:ext cx="622" cy="518"/>
                  <a:chOff x="1934" y="1036"/>
                  <a:chExt cx="622" cy="518"/>
                </a:xfrm>
              </p:grpSpPr>
              <p:sp>
                <p:nvSpPr>
                  <p:cNvPr id="48150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934" y="1036"/>
                    <a:ext cx="622" cy="518"/>
                  </a:xfrm>
                  <a:prstGeom prst="rect">
                    <a:avLst/>
                  </a:prstGeom>
                  <a:solidFill>
                    <a:srgbClr val="A0A0A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en-US" sz="2000" b="1">
                        <a:latin typeface="Arial" charset="0"/>
                      </a:rPr>
                      <a:t>AaBbCc</a:t>
                    </a:r>
                  </a:p>
                </p:txBody>
              </p:sp>
              <p:sp>
                <p:nvSpPr>
                  <p:cNvPr id="48226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1934" y="1036"/>
                    <a:ext cx="622" cy="518"/>
                  </a:xfrm>
                  <a:prstGeom prst="rect">
                    <a:avLst/>
                  </a:prstGeom>
                  <a:noFill/>
                  <a:ln w="7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233" name="Group 105"/>
              <p:cNvGrpSpPr>
                <a:grpSpLocks/>
              </p:cNvGrpSpPr>
              <p:nvPr/>
            </p:nvGrpSpPr>
            <p:grpSpPr bwMode="auto">
              <a:xfrm>
                <a:off x="2556" y="1036"/>
                <a:ext cx="616" cy="518"/>
                <a:chOff x="2556" y="1036"/>
                <a:chExt cx="616" cy="518"/>
              </a:xfrm>
            </p:grpSpPr>
            <p:sp>
              <p:nvSpPr>
                <p:cNvPr id="48232" name="Rectangle 104"/>
                <p:cNvSpPr>
                  <a:spLocks noChangeArrowheads="1"/>
                </p:cNvSpPr>
                <p:nvPr/>
              </p:nvSpPr>
              <p:spPr bwMode="auto">
                <a:xfrm>
                  <a:off x="2556" y="1036"/>
                  <a:ext cx="616" cy="51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231" name="Group 103"/>
                <p:cNvGrpSpPr>
                  <a:grpSpLocks/>
                </p:cNvGrpSpPr>
                <p:nvPr/>
              </p:nvGrpSpPr>
              <p:grpSpPr bwMode="auto">
                <a:xfrm>
                  <a:off x="2556" y="1036"/>
                  <a:ext cx="616" cy="518"/>
                  <a:chOff x="2556" y="1036"/>
                  <a:chExt cx="616" cy="518"/>
                </a:xfrm>
              </p:grpSpPr>
              <p:sp>
                <p:nvSpPr>
                  <p:cNvPr id="48151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556" y="1036"/>
                    <a:ext cx="616" cy="51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en-US" sz="2000" b="1">
                        <a:latin typeface="Arial" charset="0"/>
                      </a:rPr>
                      <a:t>AabbCc</a:t>
                    </a:r>
                  </a:p>
                </p:txBody>
              </p:sp>
              <p:sp>
                <p:nvSpPr>
                  <p:cNvPr id="48230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2556" y="1036"/>
                    <a:ext cx="616" cy="518"/>
                  </a:xfrm>
                  <a:prstGeom prst="rect">
                    <a:avLst/>
                  </a:prstGeom>
                  <a:noFill/>
                  <a:ln w="7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235" name="Group 107"/>
              <p:cNvGrpSpPr>
                <a:grpSpLocks/>
              </p:cNvGrpSpPr>
              <p:nvPr/>
            </p:nvGrpSpPr>
            <p:grpSpPr bwMode="auto">
              <a:xfrm>
                <a:off x="3172" y="1036"/>
                <a:ext cx="616" cy="518"/>
                <a:chOff x="3172" y="1036"/>
                <a:chExt cx="616" cy="518"/>
              </a:xfrm>
            </p:grpSpPr>
            <p:sp>
              <p:nvSpPr>
                <p:cNvPr id="48152" name="Rectangle 24"/>
                <p:cNvSpPr>
                  <a:spLocks noChangeArrowheads="1" noTextEdit="1"/>
                </p:cNvSpPr>
                <p:nvPr/>
              </p:nvSpPr>
              <p:spPr bwMode="auto">
                <a:xfrm>
                  <a:off x="3172" y="1036"/>
                  <a:ext cx="616" cy="51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234" name="Rectangle 106"/>
                <p:cNvSpPr>
                  <a:spLocks noChangeArrowheads="1"/>
                </p:cNvSpPr>
                <p:nvPr/>
              </p:nvSpPr>
              <p:spPr bwMode="auto">
                <a:xfrm>
                  <a:off x="3172" y="1036"/>
                  <a:ext cx="616" cy="518"/>
                </a:xfrm>
                <a:prstGeom prst="rect">
                  <a:avLst/>
                </a:prstGeom>
                <a:noFill/>
                <a:ln w="7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237" name="Group 109"/>
              <p:cNvGrpSpPr>
                <a:grpSpLocks/>
              </p:cNvGrpSpPr>
              <p:nvPr/>
            </p:nvGrpSpPr>
            <p:grpSpPr bwMode="auto">
              <a:xfrm>
                <a:off x="3788" y="1036"/>
                <a:ext cx="616" cy="518"/>
                <a:chOff x="3788" y="1036"/>
                <a:chExt cx="616" cy="518"/>
              </a:xfrm>
            </p:grpSpPr>
            <p:sp>
              <p:nvSpPr>
                <p:cNvPr id="48153" name="Rectangle 25"/>
                <p:cNvSpPr>
                  <a:spLocks noChangeArrowheads="1" noTextEdit="1"/>
                </p:cNvSpPr>
                <p:nvPr/>
              </p:nvSpPr>
              <p:spPr bwMode="auto">
                <a:xfrm>
                  <a:off x="3788" y="1036"/>
                  <a:ext cx="616" cy="51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236" name="Rectangle 108"/>
                <p:cNvSpPr>
                  <a:spLocks noChangeArrowheads="1"/>
                </p:cNvSpPr>
                <p:nvPr/>
              </p:nvSpPr>
              <p:spPr bwMode="auto">
                <a:xfrm>
                  <a:off x="3788" y="1036"/>
                  <a:ext cx="616" cy="518"/>
                </a:xfrm>
                <a:prstGeom prst="rect">
                  <a:avLst/>
                </a:prstGeom>
                <a:noFill/>
                <a:ln w="7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239" name="Group 111"/>
              <p:cNvGrpSpPr>
                <a:grpSpLocks/>
              </p:cNvGrpSpPr>
              <p:nvPr/>
            </p:nvGrpSpPr>
            <p:grpSpPr bwMode="auto">
              <a:xfrm>
                <a:off x="0" y="1554"/>
                <a:ext cx="660" cy="518"/>
                <a:chOff x="0" y="1554"/>
                <a:chExt cx="660" cy="518"/>
              </a:xfrm>
            </p:grpSpPr>
            <p:sp>
              <p:nvSpPr>
                <p:cNvPr id="48154" name="Rectangle 26"/>
                <p:cNvSpPr>
                  <a:spLocks noChangeArrowheads="1" noTextEdit="1"/>
                </p:cNvSpPr>
                <p:nvPr/>
              </p:nvSpPr>
              <p:spPr bwMode="auto">
                <a:xfrm>
                  <a:off x="0" y="1554"/>
                  <a:ext cx="660" cy="51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238" name="Rectangle 110"/>
                <p:cNvSpPr>
                  <a:spLocks noChangeArrowheads="1"/>
                </p:cNvSpPr>
                <p:nvPr/>
              </p:nvSpPr>
              <p:spPr bwMode="auto">
                <a:xfrm>
                  <a:off x="0" y="1554"/>
                  <a:ext cx="660" cy="518"/>
                </a:xfrm>
                <a:prstGeom prst="rect">
                  <a:avLst/>
                </a:prstGeom>
                <a:noFill/>
                <a:ln w="7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241" name="Group 113"/>
              <p:cNvGrpSpPr>
                <a:grpSpLocks/>
              </p:cNvGrpSpPr>
              <p:nvPr/>
            </p:nvGrpSpPr>
            <p:grpSpPr bwMode="auto">
              <a:xfrm>
                <a:off x="660" y="1554"/>
                <a:ext cx="645" cy="518"/>
                <a:chOff x="660" y="1554"/>
                <a:chExt cx="645" cy="518"/>
              </a:xfrm>
            </p:grpSpPr>
            <p:sp>
              <p:nvSpPr>
                <p:cNvPr id="48155" name="Rectangle 27"/>
                <p:cNvSpPr>
                  <a:spLocks noChangeArrowheads="1" noTextEdit="1"/>
                </p:cNvSpPr>
                <p:nvPr/>
              </p:nvSpPr>
              <p:spPr bwMode="auto">
                <a:xfrm>
                  <a:off x="660" y="1554"/>
                  <a:ext cx="645" cy="51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240" name="Rectangle 112"/>
                <p:cNvSpPr>
                  <a:spLocks noChangeArrowheads="1"/>
                </p:cNvSpPr>
                <p:nvPr/>
              </p:nvSpPr>
              <p:spPr bwMode="auto">
                <a:xfrm>
                  <a:off x="660" y="1554"/>
                  <a:ext cx="645" cy="518"/>
                </a:xfrm>
                <a:prstGeom prst="rect">
                  <a:avLst/>
                </a:prstGeom>
                <a:noFill/>
                <a:ln w="7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245" name="Group 117"/>
              <p:cNvGrpSpPr>
                <a:grpSpLocks/>
              </p:cNvGrpSpPr>
              <p:nvPr/>
            </p:nvGrpSpPr>
            <p:grpSpPr bwMode="auto">
              <a:xfrm>
                <a:off x="1305" y="1554"/>
                <a:ext cx="629" cy="518"/>
                <a:chOff x="1305" y="1554"/>
                <a:chExt cx="629" cy="518"/>
              </a:xfrm>
            </p:grpSpPr>
            <p:sp>
              <p:nvSpPr>
                <p:cNvPr id="48244" name="Rectangle 116"/>
                <p:cNvSpPr>
                  <a:spLocks noChangeArrowheads="1"/>
                </p:cNvSpPr>
                <p:nvPr/>
              </p:nvSpPr>
              <p:spPr bwMode="auto">
                <a:xfrm>
                  <a:off x="1305" y="1554"/>
                  <a:ext cx="629" cy="518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243" name="Group 115"/>
                <p:cNvGrpSpPr>
                  <a:grpSpLocks/>
                </p:cNvGrpSpPr>
                <p:nvPr/>
              </p:nvGrpSpPr>
              <p:grpSpPr bwMode="auto">
                <a:xfrm>
                  <a:off x="1305" y="1554"/>
                  <a:ext cx="629" cy="518"/>
                  <a:chOff x="1305" y="1554"/>
                  <a:chExt cx="629" cy="518"/>
                </a:xfrm>
              </p:grpSpPr>
              <p:sp>
                <p:nvSpPr>
                  <p:cNvPr id="48156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1305" y="1554"/>
                    <a:ext cx="629" cy="51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en-US" sz="2000" b="1">
                        <a:solidFill>
                          <a:schemeClr val="bg1"/>
                        </a:solidFill>
                        <a:latin typeface="Arial" charset="0"/>
                      </a:rPr>
                      <a:t>AaBbCC</a:t>
                    </a:r>
                  </a:p>
                </p:txBody>
              </p:sp>
              <p:sp>
                <p:nvSpPr>
                  <p:cNvPr id="48242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1305" y="1554"/>
                    <a:ext cx="629" cy="518"/>
                  </a:xfrm>
                  <a:prstGeom prst="rect">
                    <a:avLst/>
                  </a:prstGeom>
                  <a:noFill/>
                  <a:ln w="7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249" name="Group 121"/>
              <p:cNvGrpSpPr>
                <a:grpSpLocks/>
              </p:cNvGrpSpPr>
              <p:nvPr/>
            </p:nvGrpSpPr>
            <p:grpSpPr bwMode="auto">
              <a:xfrm>
                <a:off x="1934" y="1554"/>
                <a:ext cx="622" cy="518"/>
                <a:chOff x="1934" y="1554"/>
                <a:chExt cx="622" cy="518"/>
              </a:xfrm>
            </p:grpSpPr>
            <p:sp>
              <p:nvSpPr>
                <p:cNvPr id="48248" name="Rectangle 120"/>
                <p:cNvSpPr>
                  <a:spLocks noChangeArrowheads="1"/>
                </p:cNvSpPr>
                <p:nvPr/>
              </p:nvSpPr>
              <p:spPr bwMode="auto">
                <a:xfrm>
                  <a:off x="1934" y="1554"/>
                  <a:ext cx="622" cy="518"/>
                </a:xfrm>
                <a:prstGeom prst="rect">
                  <a:avLst/>
                </a:prstGeom>
                <a:solidFill>
                  <a:srgbClr val="A0A0A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247" name="Group 119"/>
                <p:cNvGrpSpPr>
                  <a:grpSpLocks/>
                </p:cNvGrpSpPr>
                <p:nvPr/>
              </p:nvGrpSpPr>
              <p:grpSpPr bwMode="auto">
                <a:xfrm>
                  <a:off x="1934" y="1554"/>
                  <a:ext cx="622" cy="518"/>
                  <a:chOff x="1934" y="1554"/>
                  <a:chExt cx="622" cy="518"/>
                </a:xfrm>
              </p:grpSpPr>
              <p:sp>
                <p:nvSpPr>
                  <p:cNvPr id="4815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1934" y="1554"/>
                    <a:ext cx="622" cy="518"/>
                  </a:xfrm>
                  <a:prstGeom prst="rect">
                    <a:avLst/>
                  </a:prstGeom>
                  <a:solidFill>
                    <a:srgbClr val="A0A0A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en-US" sz="2000" b="1">
                        <a:latin typeface="Arial" charset="0"/>
                      </a:rPr>
                      <a:t>AabbCC</a:t>
                    </a:r>
                  </a:p>
                </p:txBody>
              </p:sp>
              <p:sp>
                <p:nvSpPr>
                  <p:cNvPr id="48246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1934" y="1554"/>
                    <a:ext cx="622" cy="518"/>
                  </a:xfrm>
                  <a:prstGeom prst="rect">
                    <a:avLst/>
                  </a:prstGeom>
                  <a:noFill/>
                  <a:ln w="7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253" name="Group 125"/>
              <p:cNvGrpSpPr>
                <a:grpSpLocks/>
              </p:cNvGrpSpPr>
              <p:nvPr/>
            </p:nvGrpSpPr>
            <p:grpSpPr bwMode="auto">
              <a:xfrm>
                <a:off x="2556" y="1554"/>
                <a:ext cx="616" cy="518"/>
                <a:chOff x="2556" y="1554"/>
                <a:chExt cx="616" cy="518"/>
              </a:xfrm>
            </p:grpSpPr>
            <p:sp>
              <p:nvSpPr>
                <p:cNvPr id="48252" name="Rectangle 124"/>
                <p:cNvSpPr>
                  <a:spLocks noChangeArrowheads="1"/>
                </p:cNvSpPr>
                <p:nvPr/>
              </p:nvSpPr>
              <p:spPr bwMode="auto">
                <a:xfrm>
                  <a:off x="2556" y="1554"/>
                  <a:ext cx="616" cy="51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251" name="Group 123"/>
                <p:cNvGrpSpPr>
                  <a:grpSpLocks/>
                </p:cNvGrpSpPr>
                <p:nvPr/>
              </p:nvGrpSpPr>
              <p:grpSpPr bwMode="auto">
                <a:xfrm>
                  <a:off x="2556" y="1554"/>
                  <a:ext cx="616" cy="518"/>
                  <a:chOff x="2556" y="1554"/>
                  <a:chExt cx="616" cy="518"/>
                </a:xfrm>
              </p:grpSpPr>
              <p:sp>
                <p:nvSpPr>
                  <p:cNvPr id="48158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2556" y="1554"/>
                    <a:ext cx="616" cy="51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en-US" sz="2000" b="1">
                        <a:latin typeface="Arial" charset="0"/>
                      </a:rPr>
                      <a:t>AaBbcc</a:t>
                    </a:r>
                  </a:p>
                </p:txBody>
              </p:sp>
              <p:sp>
                <p:nvSpPr>
                  <p:cNvPr id="48250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2556" y="1554"/>
                    <a:ext cx="616" cy="518"/>
                  </a:xfrm>
                  <a:prstGeom prst="rect">
                    <a:avLst/>
                  </a:prstGeom>
                  <a:noFill/>
                  <a:ln w="7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255" name="Group 127"/>
              <p:cNvGrpSpPr>
                <a:grpSpLocks/>
              </p:cNvGrpSpPr>
              <p:nvPr/>
            </p:nvGrpSpPr>
            <p:grpSpPr bwMode="auto">
              <a:xfrm>
                <a:off x="3172" y="1554"/>
                <a:ext cx="616" cy="518"/>
                <a:chOff x="3172" y="1554"/>
                <a:chExt cx="616" cy="518"/>
              </a:xfrm>
            </p:grpSpPr>
            <p:sp>
              <p:nvSpPr>
                <p:cNvPr id="48159" name="Rectangle 31"/>
                <p:cNvSpPr>
                  <a:spLocks noChangeArrowheads="1" noTextEdit="1"/>
                </p:cNvSpPr>
                <p:nvPr/>
              </p:nvSpPr>
              <p:spPr bwMode="auto">
                <a:xfrm>
                  <a:off x="3172" y="1554"/>
                  <a:ext cx="616" cy="51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254" name="Rectangle 126"/>
                <p:cNvSpPr>
                  <a:spLocks noChangeArrowheads="1"/>
                </p:cNvSpPr>
                <p:nvPr/>
              </p:nvSpPr>
              <p:spPr bwMode="auto">
                <a:xfrm>
                  <a:off x="3172" y="1554"/>
                  <a:ext cx="616" cy="518"/>
                </a:xfrm>
                <a:prstGeom prst="rect">
                  <a:avLst/>
                </a:prstGeom>
                <a:noFill/>
                <a:ln w="7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257" name="Group 129"/>
              <p:cNvGrpSpPr>
                <a:grpSpLocks/>
              </p:cNvGrpSpPr>
              <p:nvPr/>
            </p:nvGrpSpPr>
            <p:grpSpPr bwMode="auto">
              <a:xfrm>
                <a:off x="3788" y="1554"/>
                <a:ext cx="616" cy="518"/>
                <a:chOff x="3788" y="1554"/>
                <a:chExt cx="616" cy="518"/>
              </a:xfrm>
            </p:grpSpPr>
            <p:sp>
              <p:nvSpPr>
                <p:cNvPr id="48160" name="Rectangle 32"/>
                <p:cNvSpPr>
                  <a:spLocks noChangeArrowheads="1" noTextEdit="1"/>
                </p:cNvSpPr>
                <p:nvPr/>
              </p:nvSpPr>
              <p:spPr bwMode="auto">
                <a:xfrm>
                  <a:off x="3788" y="1554"/>
                  <a:ext cx="616" cy="51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256" name="Rectangle 128"/>
                <p:cNvSpPr>
                  <a:spLocks noChangeArrowheads="1"/>
                </p:cNvSpPr>
                <p:nvPr/>
              </p:nvSpPr>
              <p:spPr bwMode="auto">
                <a:xfrm>
                  <a:off x="3788" y="1554"/>
                  <a:ext cx="616" cy="518"/>
                </a:xfrm>
                <a:prstGeom prst="rect">
                  <a:avLst/>
                </a:prstGeom>
                <a:noFill/>
                <a:ln w="7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259" name="Group 131"/>
              <p:cNvGrpSpPr>
                <a:grpSpLocks/>
              </p:cNvGrpSpPr>
              <p:nvPr/>
            </p:nvGrpSpPr>
            <p:grpSpPr bwMode="auto">
              <a:xfrm>
                <a:off x="0" y="2072"/>
                <a:ext cx="660" cy="518"/>
                <a:chOff x="0" y="2072"/>
                <a:chExt cx="660" cy="518"/>
              </a:xfrm>
            </p:grpSpPr>
            <p:sp>
              <p:nvSpPr>
                <p:cNvPr id="48161" name="Rectangle 33"/>
                <p:cNvSpPr>
                  <a:spLocks noChangeArrowheads="1" noTextEdit="1"/>
                </p:cNvSpPr>
                <p:nvPr/>
              </p:nvSpPr>
              <p:spPr bwMode="auto">
                <a:xfrm>
                  <a:off x="0" y="2072"/>
                  <a:ext cx="660" cy="51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258" name="Rectangle 130"/>
                <p:cNvSpPr>
                  <a:spLocks noChangeArrowheads="1"/>
                </p:cNvSpPr>
                <p:nvPr/>
              </p:nvSpPr>
              <p:spPr bwMode="auto">
                <a:xfrm>
                  <a:off x="0" y="2072"/>
                  <a:ext cx="660" cy="518"/>
                </a:xfrm>
                <a:prstGeom prst="rect">
                  <a:avLst/>
                </a:prstGeom>
                <a:noFill/>
                <a:ln w="7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263" name="Group 135"/>
              <p:cNvGrpSpPr>
                <a:grpSpLocks/>
              </p:cNvGrpSpPr>
              <p:nvPr/>
            </p:nvGrpSpPr>
            <p:grpSpPr bwMode="auto">
              <a:xfrm>
                <a:off x="660" y="2072"/>
                <a:ext cx="645" cy="518"/>
                <a:chOff x="660" y="2072"/>
                <a:chExt cx="645" cy="518"/>
              </a:xfrm>
            </p:grpSpPr>
            <p:sp>
              <p:nvSpPr>
                <p:cNvPr id="48262" name="Rectangle 134"/>
                <p:cNvSpPr>
                  <a:spLocks noChangeArrowheads="1"/>
                </p:cNvSpPr>
                <p:nvPr/>
              </p:nvSpPr>
              <p:spPr bwMode="auto">
                <a:xfrm>
                  <a:off x="660" y="2072"/>
                  <a:ext cx="645" cy="518"/>
                </a:xfrm>
                <a:prstGeom prst="rect">
                  <a:avLst/>
                </a:prstGeom>
                <a:solidFill>
                  <a:srgbClr val="646464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261" name="Group 133"/>
                <p:cNvGrpSpPr>
                  <a:grpSpLocks/>
                </p:cNvGrpSpPr>
                <p:nvPr/>
              </p:nvGrpSpPr>
              <p:grpSpPr bwMode="auto">
                <a:xfrm>
                  <a:off x="660" y="2072"/>
                  <a:ext cx="645" cy="518"/>
                  <a:chOff x="660" y="2072"/>
                  <a:chExt cx="645" cy="518"/>
                </a:xfrm>
              </p:grpSpPr>
              <p:sp>
                <p:nvSpPr>
                  <p:cNvPr id="48162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660" y="2072"/>
                    <a:ext cx="645" cy="518"/>
                  </a:xfrm>
                  <a:prstGeom prst="rect">
                    <a:avLst/>
                  </a:prstGeom>
                  <a:solidFill>
                    <a:srgbClr val="646464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en-US" sz="2000" b="1">
                        <a:solidFill>
                          <a:schemeClr val="bg1"/>
                        </a:solidFill>
                        <a:latin typeface="Arial" charset="0"/>
                      </a:rPr>
                      <a:t>AaBBCC</a:t>
                    </a:r>
                  </a:p>
                </p:txBody>
              </p:sp>
              <p:sp>
                <p:nvSpPr>
                  <p:cNvPr id="48260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660" y="2072"/>
                    <a:ext cx="645" cy="518"/>
                  </a:xfrm>
                  <a:prstGeom prst="rect">
                    <a:avLst/>
                  </a:prstGeom>
                  <a:noFill/>
                  <a:ln w="7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267" name="Group 139"/>
              <p:cNvGrpSpPr>
                <a:grpSpLocks/>
              </p:cNvGrpSpPr>
              <p:nvPr/>
            </p:nvGrpSpPr>
            <p:grpSpPr bwMode="auto">
              <a:xfrm>
                <a:off x="1305" y="2072"/>
                <a:ext cx="629" cy="518"/>
                <a:chOff x="1305" y="2072"/>
                <a:chExt cx="629" cy="518"/>
              </a:xfrm>
            </p:grpSpPr>
            <p:sp>
              <p:nvSpPr>
                <p:cNvPr id="48266" name="Rectangle 138"/>
                <p:cNvSpPr>
                  <a:spLocks noChangeArrowheads="1"/>
                </p:cNvSpPr>
                <p:nvPr/>
              </p:nvSpPr>
              <p:spPr bwMode="auto">
                <a:xfrm>
                  <a:off x="1305" y="2072"/>
                  <a:ext cx="629" cy="518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265" name="Group 137"/>
                <p:cNvGrpSpPr>
                  <a:grpSpLocks/>
                </p:cNvGrpSpPr>
                <p:nvPr/>
              </p:nvGrpSpPr>
              <p:grpSpPr bwMode="auto">
                <a:xfrm>
                  <a:off x="1305" y="2072"/>
                  <a:ext cx="629" cy="518"/>
                  <a:chOff x="1305" y="2072"/>
                  <a:chExt cx="629" cy="518"/>
                </a:xfrm>
              </p:grpSpPr>
              <p:sp>
                <p:nvSpPr>
                  <p:cNvPr id="48163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1305" y="2072"/>
                    <a:ext cx="629" cy="51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en-US" sz="2000" b="1">
                        <a:solidFill>
                          <a:schemeClr val="bg1"/>
                        </a:solidFill>
                        <a:latin typeface="Arial" charset="0"/>
                      </a:rPr>
                      <a:t>AABBcc</a:t>
                    </a:r>
                  </a:p>
                </p:txBody>
              </p:sp>
              <p:sp>
                <p:nvSpPr>
                  <p:cNvPr id="48264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1305" y="2072"/>
                    <a:ext cx="629" cy="518"/>
                  </a:xfrm>
                  <a:prstGeom prst="rect">
                    <a:avLst/>
                  </a:prstGeom>
                  <a:noFill/>
                  <a:ln w="7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271" name="Group 143"/>
              <p:cNvGrpSpPr>
                <a:grpSpLocks/>
              </p:cNvGrpSpPr>
              <p:nvPr/>
            </p:nvGrpSpPr>
            <p:grpSpPr bwMode="auto">
              <a:xfrm>
                <a:off x="1934" y="2072"/>
                <a:ext cx="622" cy="518"/>
                <a:chOff x="1934" y="2072"/>
                <a:chExt cx="622" cy="518"/>
              </a:xfrm>
            </p:grpSpPr>
            <p:sp>
              <p:nvSpPr>
                <p:cNvPr id="48270" name="Rectangle 142"/>
                <p:cNvSpPr>
                  <a:spLocks noChangeArrowheads="1"/>
                </p:cNvSpPr>
                <p:nvPr/>
              </p:nvSpPr>
              <p:spPr bwMode="auto">
                <a:xfrm>
                  <a:off x="1934" y="2072"/>
                  <a:ext cx="622" cy="518"/>
                </a:xfrm>
                <a:prstGeom prst="rect">
                  <a:avLst/>
                </a:prstGeom>
                <a:solidFill>
                  <a:srgbClr val="A0A0A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269" name="Group 141"/>
                <p:cNvGrpSpPr>
                  <a:grpSpLocks/>
                </p:cNvGrpSpPr>
                <p:nvPr/>
              </p:nvGrpSpPr>
              <p:grpSpPr bwMode="auto">
                <a:xfrm>
                  <a:off x="1934" y="2072"/>
                  <a:ext cx="622" cy="518"/>
                  <a:chOff x="1934" y="2072"/>
                  <a:chExt cx="622" cy="518"/>
                </a:xfrm>
              </p:grpSpPr>
              <p:sp>
                <p:nvSpPr>
                  <p:cNvPr id="48164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1934" y="2072"/>
                    <a:ext cx="622" cy="518"/>
                  </a:xfrm>
                  <a:prstGeom prst="rect">
                    <a:avLst/>
                  </a:prstGeom>
                  <a:solidFill>
                    <a:srgbClr val="A0A0A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en-US" sz="2000" b="1">
                        <a:latin typeface="Arial" charset="0"/>
                      </a:rPr>
                      <a:t>AaBBcc</a:t>
                    </a:r>
                  </a:p>
                </p:txBody>
              </p:sp>
              <p:sp>
                <p:nvSpPr>
                  <p:cNvPr id="48268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1934" y="2072"/>
                    <a:ext cx="622" cy="518"/>
                  </a:xfrm>
                  <a:prstGeom prst="rect">
                    <a:avLst/>
                  </a:prstGeom>
                  <a:noFill/>
                  <a:ln w="7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275" name="Group 147"/>
              <p:cNvGrpSpPr>
                <a:grpSpLocks/>
              </p:cNvGrpSpPr>
              <p:nvPr/>
            </p:nvGrpSpPr>
            <p:grpSpPr bwMode="auto">
              <a:xfrm>
                <a:off x="2556" y="2072"/>
                <a:ext cx="616" cy="518"/>
                <a:chOff x="2556" y="2072"/>
                <a:chExt cx="616" cy="518"/>
              </a:xfrm>
            </p:grpSpPr>
            <p:sp>
              <p:nvSpPr>
                <p:cNvPr id="48274" name="Rectangle 146"/>
                <p:cNvSpPr>
                  <a:spLocks noChangeArrowheads="1"/>
                </p:cNvSpPr>
                <p:nvPr/>
              </p:nvSpPr>
              <p:spPr bwMode="auto">
                <a:xfrm>
                  <a:off x="2556" y="2072"/>
                  <a:ext cx="616" cy="51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273" name="Group 145"/>
                <p:cNvGrpSpPr>
                  <a:grpSpLocks/>
                </p:cNvGrpSpPr>
                <p:nvPr/>
              </p:nvGrpSpPr>
              <p:grpSpPr bwMode="auto">
                <a:xfrm>
                  <a:off x="2556" y="2072"/>
                  <a:ext cx="616" cy="518"/>
                  <a:chOff x="2556" y="2072"/>
                  <a:chExt cx="616" cy="518"/>
                </a:xfrm>
              </p:grpSpPr>
              <p:sp>
                <p:nvSpPr>
                  <p:cNvPr id="48165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2556" y="2072"/>
                    <a:ext cx="616" cy="51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en-US" sz="2000" b="1">
                        <a:latin typeface="Arial" charset="0"/>
                      </a:rPr>
                      <a:t>aabbCC</a:t>
                    </a:r>
                  </a:p>
                </p:txBody>
              </p:sp>
              <p:sp>
                <p:nvSpPr>
                  <p:cNvPr id="48272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2556" y="2072"/>
                    <a:ext cx="616" cy="518"/>
                  </a:xfrm>
                  <a:prstGeom prst="rect">
                    <a:avLst/>
                  </a:prstGeom>
                  <a:noFill/>
                  <a:ln w="7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279" name="Group 151"/>
              <p:cNvGrpSpPr>
                <a:grpSpLocks/>
              </p:cNvGrpSpPr>
              <p:nvPr/>
            </p:nvGrpSpPr>
            <p:grpSpPr bwMode="auto">
              <a:xfrm>
                <a:off x="3172" y="2072"/>
                <a:ext cx="616" cy="518"/>
                <a:chOff x="3172" y="2072"/>
                <a:chExt cx="616" cy="518"/>
              </a:xfrm>
            </p:grpSpPr>
            <p:sp>
              <p:nvSpPr>
                <p:cNvPr id="48278" name="Rectangle 150"/>
                <p:cNvSpPr>
                  <a:spLocks noChangeArrowheads="1"/>
                </p:cNvSpPr>
                <p:nvPr/>
              </p:nvSpPr>
              <p:spPr bwMode="auto">
                <a:xfrm>
                  <a:off x="3172" y="2072"/>
                  <a:ext cx="616" cy="518"/>
                </a:xfrm>
                <a:prstGeom prst="rect">
                  <a:avLst/>
                </a:prstGeom>
                <a:solidFill>
                  <a:srgbClr val="E0E0E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277" name="Group 149"/>
                <p:cNvGrpSpPr>
                  <a:grpSpLocks/>
                </p:cNvGrpSpPr>
                <p:nvPr/>
              </p:nvGrpSpPr>
              <p:grpSpPr bwMode="auto">
                <a:xfrm>
                  <a:off x="3172" y="2072"/>
                  <a:ext cx="616" cy="518"/>
                  <a:chOff x="3172" y="2072"/>
                  <a:chExt cx="616" cy="518"/>
                </a:xfrm>
              </p:grpSpPr>
              <p:sp>
                <p:nvSpPr>
                  <p:cNvPr id="48166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172" y="2072"/>
                    <a:ext cx="616" cy="518"/>
                  </a:xfrm>
                  <a:prstGeom prst="rect">
                    <a:avLst/>
                  </a:prstGeom>
                  <a:solidFill>
                    <a:srgbClr val="E0E0E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en-US" sz="2000" b="1">
                        <a:latin typeface="Arial" charset="0"/>
                      </a:rPr>
                      <a:t>aabbCc</a:t>
                    </a:r>
                  </a:p>
                </p:txBody>
              </p:sp>
              <p:sp>
                <p:nvSpPr>
                  <p:cNvPr id="48276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3172" y="2072"/>
                    <a:ext cx="616" cy="518"/>
                  </a:xfrm>
                  <a:prstGeom prst="rect">
                    <a:avLst/>
                  </a:prstGeom>
                  <a:noFill/>
                  <a:ln w="7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281" name="Group 153"/>
              <p:cNvGrpSpPr>
                <a:grpSpLocks/>
              </p:cNvGrpSpPr>
              <p:nvPr/>
            </p:nvGrpSpPr>
            <p:grpSpPr bwMode="auto">
              <a:xfrm>
                <a:off x="3788" y="2072"/>
                <a:ext cx="616" cy="518"/>
                <a:chOff x="3788" y="2072"/>
                <a:chExt cx="616" cy="518"/>
              </a:xfrm>
            </p:grpSpPr>
            <p:sp>
              <p:nvSpPr>
                <p:cNvPr id="48167" name="Rectangle 39"/>
                <p:cNvSpPr>
                  <a:spLocks noChangeArrowheads="1" noTextEdit="1"/>
                </p:cNvSpPr>
                <p:nvPr/>
              </p:nvSpPr>
              <p:spPr bwMode="auto">
                <a:xfrm>
                  <a:off x="3788" y="2072"/>
                  <a:ext cx="616" cy="51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280" name="Rectangle 152"/>
                <p:cNvSpPr>
                  <a:spLocks noChangeArrowheads="1"/>
                </p:cNvSpPr>
                <p:nvPr/>
              </p:nvSpPr>
              <p:spPr bwMode="auto">
                <a:xfrm>
                  <a:off x="3788" y="2072"/>
                  <a:ext cx="616" cy="518"/>
                </a:xfrm>
                <a:prstGeom prst="rect">
                  <a:avLst/>
                </a:prstGeom>
                <a:noFill/>
                <a:ln w="7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283" name="Group 155"/>
              <p:cNvGrpSpPr>
                <a:grpSpLocks/>
              </p:cNvGrpSpPr>
              <p:nvPr/>
            </p:nvGrpSpPr>
            <p:grpSpPr bwMode="auto">
              <a:xfrm>
                <a:off x="0" y="2590"/>
                <a:ext cx="660" cy="518"/>
                <a:chOff x="0" y="2590"/>
                <a:chExt cx="660" cy="518"/>
              </a:xfrm>
            </p:grpSpPr>
            <p:sp>
              <p:nvSpPr>
                <p:cNvPr id="48168" name="Rectangle 40"/>
                <p:cNvSpPr>
                  <a:spLocks noChangeArrowheads="1" noTextEdit="1"/>
                </p:cNvSpPr>
                <p:nvPr/>
              </p:nvSpPr>
              <p:spPr bwMode="auto">
                <a:xfrm>
                  <a:off x="0" y="2590"/>
                  <a:ext cx="660" cy="51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282" name="Rectangle 154"/>
                <p:cNvSpPr>
                  <a:spLocks noChangeArrowheads="1"/>
                </p:cNvSpPr>
                <p:nvPr/>
              </p:nvSpPr>
              <p:spPr bwMode="auto">
                <a:xfrm>
                  <a:off x="0" y="2590"/>
                  <a:ext cx="660" cy="518"/>
                </a:xfrm>
                <a:prstGeom prst="rect">
                  <a:avLst/>
                </a:prstGeom>
                <a:noFill/>
                <a:ln w="7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287" name="Group 159"/>
              <p:cNvGrpSpPr>
                <a:grpSpLocks/>
              </p:cNvGrpSpPr>
              <p:nvPr/>
            </p:nvGrpSpPr>
            <p:grpSpPr bwMode="auto">
              <a:xfrm>
                <a:off x="660" y="2590"/>
                <a:ext cx="645" cy="518"/>
                <a:chOff x="660" y="2590"/>
                <a:chExt cx="645" cy="518"/>
              </a:xfrm>
            </p:grpSpPr>
            <p:sp>
              <p:nvSpPr>
                <p:cNvPr id="48286" name="Rectangle 158"/>
                <p:cNvSpPr>
                  <a:spLocks noChangeArrowheads="1"/>
                </p:cNvSpPr>
                <p:nvPr/>
              </p:nvSpPr>
              <p:spPr bwMode="auto">
                <a:xfrm>
                  <a:off x="660" y="2590"/>
                  <a:ext cx="645" cy="518"/>
                </a:xfrm>
                <a:prstGeom prst="rect">
                  <a:avLst/>
                </a:prstGeom>
                <a:solidFill>
                  <a:srgbClr val="646464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285" name="Group 157"/>
                <p:cNvGrpSpPr>
                  <a:grpSpLocks/>
                </p:cNvGrpSpPr>
                <p:nvPr/>
              </p:nvGrpSpPr>
              <p:grpSpPr bwMode="auto">
                <a:xfrm>
                  <a:off x="660" y="2590"/>
                  <a:ext cx="645" cy="518"/>
                  <a:chOff x="660" y="2590"/>
                  <a:chExt cx="645" cy="518"/>
                </a:xfrm>
              </p:grpSpPr>
              <p:sp>
                <p:nvSpPr>
                  <p:cNvPr id="48169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660" y="2590"/>
                    <a:ext cx="645" cy="518"/>
                  </a:xfrm>
                  <a:prstGeom prst="rect">
                    <a:avLst/>
                  </a:prstGeom>
                  <a:solidFill>
                    <a:srgbClr val="646464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en-US" sz="2000" b="1">
                        <a:solidFill>
                          <a:schemeClr val="bg1"/>
                        </a:solidFill>
                        <a:latin typeface="Arial" charset="0"/>
                      </a:rPr>
                      <a:t>AABbCC</a:t>
                    </a:r>
                  </a:p>
                </p:txBody>
              </p:sp>
              <p:sp>
                <p:nvSpPr>
                  <p:cNvPr id="48284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660" y="2590"/>
                    <a:ext cx="645" cy="518"/>
                  </a:xfrm>
                  <a:prstGeom prst="rect">
                    <a:avLst/>
                  </a:prstGeom>
                  <a:noFill/>
                  <a:ln w="7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291" name="Group 163"/>
              <p:cNvGrpSpPr>
                <a:grpSpLocks/>
              </p:cNvGrpSpPr>
              <p:nvPr/>
            </p:nvGrpSpPr>
            <p:grpSpPr bwMode="auto">
              <a:xfrm>
                <a:off x="1305" y="2590"/>
                <a:ext cx="629" cy="518"/>
                <a:chOff x="1305" y="2590"/>
                <a:chExt cx="629" cy="518"/>
              </a:xfrm>
            </p:grpSpPr>
            <p:sp>
              <p:nvSpPr>
                <p:cNvPr id="48290" name="Rectangle 162"/>
                <p:cNvSpPr>
                  <a:spLocks noChangeArrowheads="1"/>
                </p:cNvSpPr>
                <p:nvPr/>
              </p:nvSpPr>
              <p:spPr bwMode="auto">
                <a:xfrm>
                  <a:off x="1305" y="2590"/>
                  <a:ext cx="629" cy="518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289" name="Group 161"/>
                <p:cNvGrpSpPr>
                  <a:grpSpLocks/>
                </p:cNvGrpSpPr>
                <p:nvPr/>
              </p:nvGrpSpPr>
              <p:grpSpPr bwMode="auto">
                <a:xfrm>
                  <a:off x="1305" y="2590"/>
                  <a:ext cx="629" cy="518"/>
                  <a:chOff x="1305" y="2590"/>
                  <a:chExt cx="629" cy="518"/>
                </a:xfrm>
              </p:grpSpPr>
              <p:sp>
                <p:nvSpPr>
                  <p:cNvPr id="48170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305" y="2590"/>
                    <a:ext cx="629" cy="51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en-US" sz="2000" b="1">
                        <a:solidFill>
                          <a:schemeClr val="bg1"/>
                        </a:solidFill>
                        <a:latin typeface="Arial" charset="0"/>
                      </a:rPr>
                      <a:t>AAbbCC</a:t>
                    </a:r>
                  </a:p>
                </p:txBody>
              </p:sp>
              <p:sp>
                <p:nvSpPr>
                  <p:cNvPr id="48288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1305" y="2590"/>
                    <a:ext cx="629" cy="518"/>
                  </a:xfrm>
                  <a:prstGeom prst="rect">
                    <a:avLst/>
                  </a:prstGeom>
                  <a:noFill/>
                  <a:ln w="7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295" name="Group 167"/>
              <p:cNvGrpSpPr>
                <a:grpSpLocks/>
              </p:cNvGrpSpPr>
              <p:nvPr/>
            </p:nvGrpSpPr>
            <p:grpSpPr bwMode="auto">
              <a:xfrm>
                <a:off x="1934" y="2590"/>
                <a:ext cx="622" cy="518"/>
                <a:chOff x="1934" y="2590"/>
                <a:chExt cx="622" cy="518"/>
              </a:xfrm>
            </p:grpSpPr>
            <p:sp>
              <p:nvSpPr>
                <p:cNvPr id="48294" name="Rectangle 166"/>
                <p:cNvSpPr>
                  <a:spLocks noChangeArrowheads="1"/>
                </p:cNvSpPr>
                <p:nvPr/>
              </p:nvSpPr>
              <p:spPr bwMode="auto">
                <a:xfrm>
                  <a:off x="1934" y="2590"/>
                  <a:ext cx="622" cy="518"/>
                </a:xfrm>
                <a:prstGeom prst="rect">
                  <a:avLst/>
                </a:prstGeom>
                <a:solidFill>
                  <a:srgbClr val="A0A0A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293" name="Group 165"/>
                <p:cNvGrpSpPr>
                  <a:grpSpLocks/>
                </p:cNvGrpSpPr>
                <p:nvPr/>
              </p:nvGrpSpPr>
              <p:grpSpPr bwMode="auto">
                <a:xfrm>
                  <a:off x="1934" y="2590"/>
                  <a:ext cx="622" cy="518"/>
                  <a:chOff x="1934" y="2590"/>
                  <a:chExt cx="622" cy="518"/>
                </a:xfrm>
              </p:grpSpPr>
              <p:sp>
                <p:nvSpPr>
                  <p:cNvPr id="48171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934" y="2590"/>
                    <a:ext cx="622" cy="518"/>
                  </a:xfrm>
                  <a:prstGeom prst="rect">
                    <a:avLst/>
                  </a:prstGeom>
                  <a:solidFill>
                    <a:srgbClr val="A0A0A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en-US" sz="2000" b="1">
                        <a:latin typeface="Arial" charset="0"/>
                      </a:rPr>
                      <a:t>AAbbCc</a:t>
                    </a:r>
                  </a:p>
                </p:txBody>
              </p:sp>
              <p:sp>
                <p:nvSpPr>
                  <p:cNvPr id="48292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1934" y="2590"/>
                    <a:ext cx="622" cy="518"/>
                  </a:xfrm>
                  <a:prstGeom prst="rect">
                    <a:avLst/>
                  </a:prstGeom>
                  <a:noFill/>
                  <a:ln w="7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299" name="Group 171"/>
              <p:cNvGrpSpPr>
                <a:grpSpLocks/>
              </p:cNvGrpSpPr>
              <p:nvPr/>
            </p:nvGrpSpPr>
            <p:grpSpPr bwMode="auto">
              <a:xfrm>
                <a:off x="2556" y="2590"/>
                <a:ext cx="616" cy="518"/>
                <a:chOff x="2556" y="2590"/>
                <a:chExt cx="616" cy="518"/>
              </a:xfrm>
            </p:grpSpPr>
            <p:sp>
              <p:nvSpPr>
                <p:cNvPr id="48298" name="Rectangle 170"/>
                <p:cNvSpPr>
                  <a:spLocks noChangeArrowheads="1"/>
                </p:cNvSpPr>
                <p:nvPr/>
              </p:nvSpPr>
              <p:spPr bwMode="auto">
                <a:xfrm>
                  <a:off x="2556" y="2590"/>
                  <a:ext cx="616" cy="51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297" name="Group 169"/>
                <p:cNvGrpSpPr>
                  <a:grpSpLocks/>
                </p:cNvGrpSpPr>
                <p:nvPr/>
              </p:nvGrpSpPr>
              <p:grpSpPr bwMode="auto">
                <a:xfrm>
                  <a:off x="2556" y="2590"/>
                  <a:ext cx="616" cy="518"/>
                  <a:chOff x="2556" y="2590"/>
                  <a:chExt cx="616" cy="518"/>
                </a:xfrm>
              </p:grpSpPr>
              <p:sp>
                <p:nvSpPr>
                  <p:cNvPr id="48172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2556" y="2590"/>
                    <a:ext cx="616" cy="51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en-US" sz="2000" b="1">
                        <a:latin typeface="Arial" charset="0"/>
                      </a:rPr>
                      <a:t>aaBBcc</a:t>
                    </a:r>
                  </a:p>
                </p:txBody>
              </p:sp>
              <p:sp>
                <p:nvSpPr>
                  <p:cNvPr id="48296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2556" y="2590"/>
                    <a:ext cx="616" cy="518"/>
                  </a:xfrm>
                  <a:prstGeom prst="rect">
                    <a:avLst/>
                  </a:prstGeom>
                  <a:noFill/>
                  <a:ln w="7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303" name="Group 175"/>
              <p:cNvGrpSpPr>
                <a:grpSpLocks/>
              </p:cNvGrpSpPr>
              <p:nvPr/>
            </p:nvGrpSpPr>
            <p:grpSpPr bwMode="auto">
              <a:xfrm>
                <a:off x="3172" y="2590"/>
                <a:ext cx="616" cy="518"/>
                <a:chOff x="3172" y="2590"/>
                <a:chExt cx="616" cy="518"/>
              </a:xfrm>
            </p:grpSpPr>
            <p:sp>
              <p:nvSpPr>
                <p:cNvPr id="48302" name="Rectangle 174"/>
                <p:cNvSpPr>
                  <a:spLocks noChangeArrowheads="1"/>
                </p:cNvSpPr>
                <p:nvPr/>
              </p:nvSpPr>
              <p:spPr bwMode="auto">
                <a:xfrm>
                  <a:off x="3172" y="2590"/>
                  <a:ext cx="616" cy="518"/>
                </a:xfrm>
                <a:prstGeom prst="rect">
                  <a:avLst/>
                </a:prstGeom>
                <a:solidFill>
                  <a:srgbClr val="E0E0E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01" name="Group 173"/>
                <p:cNvGrpSpPr>
                  <a:grpSpLocks/>
                </p:cNvGrpSpPr>
                <p:nvPr/>
              </p:nvGrpSpPr>
              <p:grpSpPr bwMode="auto">
                <a:xfrm>
                  <a:off x="3172" y="2590"/>
                  <a:ext cx="616" cy="518"/>
                  <a:chOff x="3172" y="2590"/>
                  <a:chExt cx="616" cy="518"/>
                </a:xfrm>
              </p:grpSpPr>
              <p:sp>
                <p:nvSpPr>
                  <p:cNvPr id="48173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3172" y="2590"/>
                    <a:ext cx="616" cy="518"/>
                  </a:xfrm>
                  <a:prstGeom prst="rect">
                    <a:avLst/>
                  </a:prstGeom>
                  <a:solidFill>
                    <a:srgbClr val="E0E0E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en-US" sz="2000" b="1">
                        <a:latin typeface="Arial" charset="0"/>
                      </a:rPr>
                      <a:t>aaBbcc</a:t>
                    </a:r>
                  </a:p>
                </p:txBody>
              </p:sp>
              <p:sp>
                <p:nvSpPr>
                  <p:cNvPr id="48300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3172" y="2590"/>
                    <a:ext cx="616" cy="518"/>
                  </a:xfrm>
                  <a:prstGeom prst="rect">
                    <a:avLst/>
                  </a:prstGeom>
                  <a:noFill/>
                  <a:ln w="7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305" name="Group 177"/>
              <p:cNvGrpSpPr>
                <a:grpSpLocks/>
              </p:cNvGrpSpPr>
              <p:nvPr/>
            </p:nvGrpSpPr>
            <p:grpSpPr bwMode="auto">
              <a:xfrm>
                <a:off x="3788" y="2590"/>
                <a:ext cx="616" cy="518"/>
                <a:chOff x="3788" y="2590"/>
                <a:chExt cx="616" cy="518"/>
              </a:xfrm>
            </p:grpSpPr>
            <p:sp>
              <p:nvSpPr>
                <p:cNvPr id="48174" name="Rectangle 46"/>
                <p:cNvSpPr>
                  <a:spLocks noChangeArrowheads="1" noTextEdit="1"/>
                </p:cNvSpPr>
                <p:nvPr/>
              </p:nvSpPr>
              <p:spPr bwMode="auto">
                <a:xfrm>
                  <a:off x="3788" y="2590"/>
                  <a:ext cx="616" cy="51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304" name="Rectangle 176"/>
                <p:cNvSpPr>
                  <a:spLocks noChangeArrowheads="1"/>
                </p:cNvSpPr>
                <p:nvPr/>
              </p:nvSpPr>
              <p:spPr bwMode="auto">
                <a:xfrm>
                  <a:off x="3788" y="2590"/>
                  <a:ext cx="616" cy="518"/>
                </a:xfrm>
                <a:prstGeom prst="rect">
                  <a:avLst/>
                </a:prstGeom>
                <a:noFill/>
                <a:ln w="7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309" name="Group 181"/>
              <p:cNvGrpSpPr>
                <a:grpSpLocks/>
              </p:cNvGrpSpPr>
              <p:nvPr/>
            </p:nvGrpSpPr>
            <p:grpSpPr bwMode="auto">
              <a:xfrm>
                <a:off x="0" y="3108"/>
                <a:ext cx="660" cy="518"/>
                <a:chOff x="0" y="3108"/>
                <a:chExt cx="660" cy="518"/>
              </a:xfrm>
            </p:grpSpPr>
            <p:sp>
              <p:nvSpPr>
                <p:cNvPr id="48308" name="Rectangle 180"/>
                <p:cNvSpPr>
                  <a:spLocks noChangeArrowheads="1"/>
                </p:cNvSpPr>
                <p:nvPr/>
              </p:nvSpPr>
              <p:spPr bwMode="auto">
                <a:xfrm>
                  <a:off x="0" y="3108"/>
                  <a:ext cx="660" cy="5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07" name="Group 179"/>
                <p:cNvGrpSpPr>
                  <a:grpSpLocks/>
                </p:cNvGrpSpPr>
                <p:nvPr/>
              </p:nvGrpSpPr>
              <p:grpSpPr bwMode="auto">
                <a:xfrm>
                  <a:off x="0" y="3108"/>
                  <a:ext cx="660" cy="518"/>
                  <a:chOff x="0" y="3108"/>
                  <a:chExt cx="660" cy="518"/>
                </a:xfrm>
              </p:grpSpPr>
              <p:sp>
                <p:nvSpPr>
                  <p:cNvPr id="48175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108"/>
                    <a:ext cx="660" cy="518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en-US" sz="2000" b="1">
                        <a:solidFill>
                          <a:srgbClr val="FFFFFF"/>
                        </a:solidFill>
                        <a:latin typeface="Arial" charset="0"/>
                      </a:rPr>
                      <a:t>AABBCC</a:t>
                    </a:r>
                  </a:p>
                </p:txBody>
              </p:sp>
              <p:sp>
                <p:nvSpPr>
                  <p:cNvPr id="48306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108"/>
                    <a:ext cx="660" cy="518"/>
                  </a:xfrm>
                  <a:prstGeom prst="rect">
                    <a:avLst/>
                  </a:prstGeom>
                  <a:noFill/>
                  <a:ln w="7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313" name="Group 185"/>
              <p:cNvGrpSpPr>
                <a:grpSpLocks/>
              </p:cNvGrpSpPr>
              <p:nvPr/>
            </p:nvGrpSpPr>
            <p:grpSpPr bwMode="auto">
              <a:xfrm>
                <a:off x="660" y="3108"/>
                <a:ext cx="645" cy="518"/>
                <a:chOff x="660" y="3108"/>
                <a:chExt cx="645" cy="518"/>
              </a:xfrm>
            </p:grpSpPr>
            <p:sp>
              <p:nvSpPr>
                <p:cNvPr id="48312" name="Rectangle 184"/>
                <p:cNvSpPr>
                  <a:spLocks noChangeArrowheads="1"/>
                </p:cNvSpPr>
                <p:nvPr/>
              </p:nvSpPr>
              <p:spPr bwMode="auto">
                <a:xfrm>
                  <a:off x="660" y="3108"/>
                  <a:ext cx="645" cy="518"/>
                </a:xfrm>
                <a:prstGeom prst="rect">
                  <a:avLst/>
                </a:prstGeom>
                <a:solidFill>
                  <a:srgbClr val="646464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11" name="Group 183"/>
                <p:cNvGrpSpPr>
                  <a:grpSpLocks/>
                </p:cNvGrpSpPr>
                <p:nvPr/>
              </p:nvGrpSpPr>
              <p:grpSpPr bwMode="auto">
                <a:xfrm>
                  <a:off x="660" y="3108"/>
                  <a:ext cx="645" cy="518"/>
                  <a:chOff x="660" y="3108"/>
                  <a:chExt cx="645" cy="518"/>
                </a:xfrm>
              </p:grpSpPr>
              <p:sp>
                <p:nvSpPr>
                  <p:cNvPr id="48176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660" y="3108"/>
                    <a:ext cx="645" cy="518"/>
                  </a:xfrm>
                  <a:prstGeom prst="rect">
                    <a:avLst/>
                  </a:prstGeom>
                  <a:solidFill>
                    <a:srgbClr val="646464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en-US" sz="2000" b="1">
                        <a:solidFill>
                          <a:schemeClr val="bg1"/>
                        </a:solidFill>
                        <a:latin typeface="Arial" charset="0"/>
                      </a:rPr>
                      <a:t>AABBBc</a:t>
                    </a:r>
                  </a:p>
                </p:txBody>
              </p:sp>
              <p:sp>
                <p:nvSpPr>
                  <p:cNvPr id="48310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660" y="3108"/>
                    <a:ext cx="645" cy="518"/>
                  </a:xfrm>
                  <a:prstGeom prst="rect">
                    <a:avLst/>
                  </a:prstGeom>
                  <a:noFill/>
                  <a:ln w="7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317" name="Group 189"/>
              <p:cNvGrpSpPr>
                <a:grpSpLocks/>
              </p:cNvGrpSpPr>
              <p:nvPr/>
            </p:nvGrpSpPr>
            <p:grpSpPr bwMode="auto">
              <a:xfrm>
                <a:off x="1305" y="3108"/>
                <a:ext cx="629" cy="518"/>
                <a:chOff x="1305" y="3108"/>
                <a:chExt cx="629" cy="518"/>
              </a:xfrm>
            </p:grpSpPr>
            <p:sp>
              <p:nvSpPr>
                <p:cNvPr id="48316" name="Rectangle 188"/>
                <p:cNvSpPr>
                  <a:spLocks noChangeArrowheads="1"/>
                </p:cNvSpPr>
                <p:nvPr/>
              </p:nvSpPr>
              <p:spPr bwMode="auto">
                <a:xfrm>
                  <a:off x="1305" y="3108"/>
                  <a:ext cx="629" cy="518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15" name="Group 187"/>
                <p:cNvGrpSpPr>
                  <a:grpSpLocks/>
                </p:cNvGrpSpPr>
                <p:nvPr/>
              </p:nvGrpSpPr>
              <p:grpSpPr bwMode="auto">
                <a:xfrm>
                  <a:off x="1305" y="3108"/>
                  <a:ext cx="629" cy="518"/>
                  <a:chOff x="1305" y="3108"/>
                  <a:chExt cx="629" cy="518"/>
                </a:xfrm>
              </p:grpSpPr>
              <p:sp>
                <p:nvSpPr>
                  <p:cNvPr id="48177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1305" y="3108"/>
                    <a:ext cx="629" cy="51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en-US" sz="2000" b="1">
                        <a:solidFill>
                          <a:schemeClr val="bg1"/>
                        </a:solidFill>
                        <a:latin typeface="Arial" charset="0"/>
                      </a:rPr>
                      <a:t>aaBBCC</a:t>
                    </a:r>
                  </a:p>
                </p:txBody>
              </p:sp>
              <p:sp>
                <p:nvSpPr>
                  <p:cNvPr id="48314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1305" y="3108"/>
                    <a:ext cx="629" cy="518"/>
                  </a:xfrm>
                  <a:prstGeom prst="rect">
                    <a:avLst/>
                  </a:prstGeom>
                  <a:noFill/>
                  <a:ln w="7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321" name="Group 193"/>
              <p:cNvGrpSpPr>
                <a:grpSpLocks/>
              </p:cNvGrpSpPr>
              <p:nvPr/>
            </p:nvGrpSpPr>
            <p:grpSpPr bwMode="auto">
              <a:xfrm>
                <a:off x="1934" y="3108"/>
                <a:ext cx="622" cy="518"/>
                <a:chOff x="1934" y="3108"/>
                <a:chExt cx="622" cy="518"/>
              </a:xfrm>
            </p:grpSpPr>
            <p:sp>
              <p:nvSpPr>
                <p:cNvPr id="48320" name="Rectangle 192"/>
                <p:cNvSpPr>
                  <a:spLocks noChangeArrowheads="1"/>
                </p:cNvSpPr>
                <p:nvPr/>
              </p:nvSpPr>
              <p:spPr bwMode="auto">
                <a:xfrm>
                  <a:off x="1934" y="3108"/>
                  <a:ext cx="622" cy="518"/>
                </a:xfrm>
                <a:prstGeom prst="rect">
                  <a:avLst/>
                </a:prstGeom>
                <a:solidFill>
                  <a:srgbClr val="A0A0A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19" name="Group 191"/>
                <p:cNvGrpSpPr>
                  <a:grpSpLocks/>
                </p:cNvGrpSpPr>
                <p:nvPr/>
              </p:nvGrpSpPr>
              <p:grpSpPr bwMode="auto">
                <a:xfrm>
                  <a:off x="1934" y="3108"/>
                  <a:ext cx="622" cy="518"/>
                  <a:chOff x="1934" y="3108"/>
                  <a:chExt cx="622" cy="518"/>
                </a:xfrm>
              </p:grpSpPr>
              <p:sp>
                <p:nvSpPr>
                  <p:cNvPr id="48178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1934" y="3108"/>
                    <a:ext cx="622" cy="518"/>
                  </a:xfrm>
                  <a:prstGeom prst="rect">
                    <a:avLst/>
                  </a:prstGeom>
                  <a:solidFill>
                    <a:srgbClr val="A0A0A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en-US" sz="2000" b="1">
                        <a:latin typeface="Arial" charset="0"/>
                      </a:rPr>
                      <a:t>AABbcc</a:t>
                    </a:r>
                  </a:p>
                </p:txBody>
              </p:sp>
              <p:sp>
                <p:nvSpPr>
                  <p:cNvPr id="48318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1934" y="3108"/>
                    <a:ext cx="622" cy="518"/>
                  </a:xfrm>
                  <a:prstGeom prst="rect">
                    <a:avLst/>
                  </a:prstGeom>
                  <a:noFill/>
                  <a:ln w="7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325" name="Group 197"/>
              <p:cNvGrpSpPr>
                <a:grpSpLocks/>
              </p:cNvGrpSpPr>
              <p:nvPr/>
            </p:nvGrpSpPr>
            <p:grpSpPr bwMode="auto">
              <a:xfrm>
                <a:off x="2556" y="3108"/>
                <a:ext cx="616" cy="518"/>
                <a:chOff x="2556" y="3108"/>
                <a:chExt cx="616" cy="518"/>
              </a:xfrm>
            </p:grpSpPr>
            <p:sp>
              <p:nvSpPr>
                <p:cNvPr id="48324" name="Rectangle 196"/>
                <p:cNvSpPr>
                  <a:spLocks noChangeArrowheads="1"/>
                </p:cNvSpPr>
                <p:nvPr/>
              </p:nvSpPr>
              <p:spPr bwMode="auto">
                <a:xfrm>
                  <a:off x="2556" y="3108"/>
                  <a:ext cx="616" cy="51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23" name="Group 195"/>
                <p:cNvGrpSpPr>
                  <a:grpSpLocks/>
                </p:cNvGrpSpPr>
                <p:nvPr/>
              </p:nvGrpSpPr>
              <p:grpSpPr bwMode="auto">
                <a:xfrm>
                  <a:off x="2556" y="3108"/>
                  <a:ext cx="616" cy="518"/>
                  <a:chOff x="2556" y="3108"/>
                  <a:chExt cx="616" cy="518"/>
                </a:xfrm>
              </p:grpSpPr>
              <p:sp>
                <p:nvSpPr>
                  <p:cNvPr id="48179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2556" y="3108"/>
                    <a:ext cx="616" cy="51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en-US" sz="2000" b="1">
                        <a:latin typeface="Arial" charset="0"/>
                      </a:rPr>
                      <a:t>AAbbcc</a:t>
                    </a:r>
                  </a:p>
                </p:txBody>
              </p:sp>
              <p:sp>
                <p:nvSpPr>
                  <p:cNvPr id="48322" name="Rectangle 194"/>
                  <p:cNvSpPr>
                    <a:spLocks noChangeArrowheads="1"/>
                  </p:cNvSpPr>
                  <p:nvPr/>
                </p:nvSpPr>
                <p:spPr bwMode="auto">
                  <a:xfrm>
                    <a:off x="2556" y="3108"/>
                    <a:ext cx="616" cy="518"/>
                  </a:xfrm>
                  <a:prstGeom prst="rect">
                    <a:avLst/>
                  </a:prstGeom>
                  <a:noFill/>
                  <a:ln w="7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329" name="Group 201"/>
              <p:cNvGrpSpPr>
                <a:grpSpLocks/>
              </p:cNvGrpSpPr>
              <p:nvPr/>
            </p:nvGrpSpPr>
            <p:grpSpPr bwMode="auto">
              <a:xfrm>
                <a:off x="3172" y="3108"/>
                <a:ext cx="616" cy="518"/>
                <a:chOff x="3172" y="3108"/>
                <a:chExt cx="616" cy="518"/>
              </a:xfrm>
            </p:grpSpPr>
            <p:sp>
              <p:nvSpPr>
                <p:cNvPr id="48328" name="Rectangle 200"/>
                <p:cNvSpPr>
                  <a:spLocks noChangeArrowheads="1"/>
                </p:cNvSpPr>
                <p:nvPr/>
              </p:nvSpPr>
              <p:spPr bwMode="auto">
                <a:xfrm>
                  <a:off x="3172" y="3108"/>
                  <a:ext cx="616" cy="518"/>
                </a:xfrm>
                <a:prstGeom prst="rect">
                  <a:avLst/>
                </a:prstGeom>
                <a:solidFill>
                  <a:srgbClr val="E0E0E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27" name="Group 199"/>
                <p:cNvGrpSpPr>
                  <a:grpSpLocks/>
                </p:cNvGrpSpPr>
                <p:nvPr/>
              </p:nvGrpSpPr>
              <p:grpSpPr bwMode="auto">
                <a:xfrm>
                  <a:off x="3172" y="3108"/>
                  <a:ext cx="616" cy="518"/>
                  <a:chOff x="3172" y="3108"/>
                  <a:chExt cx="616" cy="518"/>
                </a:xfrm>
              </p:grpSpPr>
              <p:sp>
                <p:nvSpPr>
                  <p:cNvPr id="48180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3172" y="3108"/>
                    <a:ext cx="616" cy="518"/>
                  </a:xfrm>
                  <a:prstGeom prst="rect">
                    <a:avLst/>
                  </a:prstGeom>
                  <a:solidFill>
                    <a:srgbClr val="E0E0E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en-US" sz="2000" b="1">
                        <a:latin typeface="Arial" charset="0"/>
                      </a:rPr>
                      <a:t>Aabbcc</a:t>
                    </a:r>
                  </a:p>
                </p:txBody>
              </p:sp>
              <p:sp>
                <p:nvSpPr>
                  <p:cNvPr id="48326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3172" y="3108"/>
                    <a:ext cx="616" cy="518"/>
                  </a:xfrm>
                  <a:prstGeom prst="rect">
                    <a:avLst/>
                  </a:prstGeom>
                  <a:noFill/>
                  <a:ln w="7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331" name="Group 203"/>
              <p:cNvGrpSpPr>
                <a:grpSpLocks/>
              </p:cNvGrpSpPr>
              <p:nvPr/>
            </p:nvGrpSpPr>
            <p:grpSpPr bwMode="auto">
              <a:xfrm>
                <a:off x="3788" y="3108"/>
                <a:ext cx="616" cy="518"/>
                <a:chOff x="3788" y="3108"/>
                <a:chExt cx="616" cy="518"/>
              </a:xfrm>
            </p:grpSpPr>
            <p:sp>
              <p:nvSpPr>
                <p:cNvPr id="48181" name="Rectangle 53"/>
                <p:cNvSpPr>
                  <a:spLocks noChangeArrowheads="1"/>
                </p:cNvSpPr>
                <p:nvPr/>
              </p:nvSpPr>
              <p:spPr bwMode="auto">
                <a:xfrm>
                  <a:off x="3788" y="3108"/>
                  <a:ext cx="616" cy="51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 b="1">
                      <a:latin typeface="Arial" charset="0"/>
                    </a:rPr>
                    <a:t>aabbcc</a:t>
                  </a:r>
                  <a:endParaRPr lang="en-US" sz="2400"/>
                </a:p>
              </p:txBody>
            </p:sp>
            <p:sp>
              <p:nvSpPr>
                <p:cNvPr id="48330" name="Rectangle 202"/>
                <p:cNvSpPr>
                  <a:spLocks noChangeArrowheads="1"/>
                </p:cNvSpPr>
                <p:nvPr/>
              </p:nvSpPr>
              <p:spPr bwMode="auto">
                <a:xfrm>
                  <a:off x="3788" y="3108"/>
                  <a:ext cx="616" cy="518"/>
                </a:xfrm>
                <a:prstGeom prst="rect">
                  <a:avLst/>
                </a:prstGeom>
                <a:noFill/>
                <a:ln w="7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8333" name="Rectangle 205"/>
            <p:cNvSpPr>
              <a:spLocks noChangeArrowheads="1"/>
            </p:cNvSpPr>
            <p:nvPr/>
          </p:nvSpPr>
          <p:spPr bwMode="auto">
            <a:xfrm>
              <a:off x="-3" y="-3"/>
              <a:ext cx="4410" cy="3632"/>
            </a:xfrm>
            <a:prstGeom prst="rect">
              <a:avLst/>
            </a:prstGeom>
            <a:noFill/>
            <a:ln w="11112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335" name="Rectangle 207"/>
          <p:cNvSpPr>
            <a:spLocks noChangeArrowheads="1"/>
          </p:cNvSpPr>
          <p:nvPr/>
        </p:nvSpPr>
        <p:spPr bwMode="auto">
          <a:xfrm>
            <a:off x="536575" y="5672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8345" name="Group 217"/>
          <p:cNvGrpSpPr>
            <a:grpSpLocks/>
          </p:cNvGrpSpPr>
          <p:nvPr/>
        </p:nvGrpSpPr>
        <p:grpSpPr bwMode="auto">
          <a:xfrm>
            <a:off x="0" y="5791200"/>
            <a:ext cx="9144000" cy="457200"/>
            <a:chOff x="0" y="3629"/>
            <a:chExt cx="4242" cy="288"/>
          </a:xfrm>
        </p:grpSpPr>
        <p:sp>
          <p:nvSpPr>
            <p:cNvPr id="48338" name="Rectangle 210"/>
            <p:cNvSpPr>
              <a:spLocks noChangeArrowheads="1"/>
            </p:cNvSpPr>
            <p:nvPr/>
          </p:nvSpPr>
          <p:spPr bwMode="auto">
            <a:xfrm>
              <a:off x="0" y="3629"/>
              <a:ext cx="7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400" b="1">
                  <a:latin typeface="Arial" charset="0"/>
                </a:rPr>
                <a:t>6 </a:t>
              </a:r>
              <a:endParaRPr lang="en-US" sz="2400"/>
            </a:p>
          </p:txBody>
        </p:sp>
        <p:sp>
          <p:nvSpPr>
            <p:cNvPr id="48339" name="Rectangle 211"/>
            <p:cNvSpPr>
              <a:spLocks noChangeArrowheads="1"/>
            </p:cNvSpPr>
            <p:nvPr/>
          </p:nvSpPr>
          <p:spPr bwMode="auto">
            <a:xfrm>
              <a:off x="726" y="3629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400" b="1">
                  <a:latin typeface="Arial" charset="0"/>
                </a:rPr>
                <a:t>5</a:t>
              </a:r>
              <a:endParaRPr lang="en-US" sz="2400"/>
            </a:p>
          </p:txBody>
        </p:sp>
        <p:sp>
          <p:nvSpPr>
            <p:cNvPr id="48340" name="Rectangle 212"/>
            <p:cNvSpPr>
              <a:spLocks noChangeArrowheads="1"/>
            </p:cNvSpPr>
            <p:nvPr/>
          </p:nvSpPr>
          <p:spPr bwMode="auto">
            <a:xfrm>
              <a:off x="1312" y="3629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400" b="1">
                  <a:latin typeface="Arial" charset="0"/>
                </a:rPr>
                <a:t>4</a:t>
              </a:r>
              <a:endParaRPr lang="en-US" sz="2400"/>
            </a:p>
          </p:txBody>
        </p:sp>
        <p:sp>
          <p:nvSpPr>
            <p:cNvPr id="48341" name="Rectangle 213"/>
            <p:cNvSpPr>
              <a:spLocks noChangeArrowheads="1"/>
            </p:cNvSpPr>
            <p:nvPr/>
          </p:nvSpPr>
          <p:spPr bwMode="auto">
            <a:xfrm>
              <a:off x="1898" y="3629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400" b="1">
                  <a:latin typeface="Arial" charset="0"/>
                </a:rPr>
                <a:t>3</a:t>
              </a:r>
              <a:endParaRPr lang="en-US" sz="2400"/>
            </a:p>
          </p:txBody>
        </p:sp>
        <p:sp>
          <p:nvSpPr>
            <p:cNvPr id="48342" name="Rectangle 214"/>
            <p:cNvSpPr>
              <a:spLocks noChangeArrowheads="1"/>
            </p:cNvSpPr>
            <p:nvPr/>
          </p:nvSpPr>
          <p:spPr bwMode="auto">
            <a:xfrm>
              <a:off x="2484" y="3629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400" b="1">
                  <a:latin typeface="Arial" charset="0"/>
                </a:rPr>
                <a:t>2</a:t>
              </a:r>
              <a:endParaRPr lang="en-US" sz="2400"/>
            </a:p>
          </p:txBody>
        </p:sp>
        <p:sp>
          <p:nvSpPr>
            <p:cNvPr id="48343" name="Rectangle 215"/>
            <p:cNvSpPr>
              <a:spLocks noChangeArrowheads="1"/>
            </p:cNvSpPr>
            <p:nvPr/>
          </p:nvSpPr>
          <p:spPr bwMode="auto">
            <a:xfrm>
              <a:off x="3070" y="3629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400" b="1">
                  <a:latin typeface="Arial" charset="0"/>
                </a:rPr>
                <a:t>1</a:t>
              </a:r>
              <a:endParaRPr lang="en-US" sz="2400"/>
            </a:p>
          </p:txBody>
        </p:sp>
        <p:sp>
          <p:nvSpPr>
            <p:cNvPr id="48344" name="Rectangle 216"/>
            <p:cNvSpPr>
              <a:spLocks noChangeArrowheads="1"/>
            </p:cNvSpPr>
            <p:nvPr/>
          </p:nvSpPr>
          <p:spPr bwMode="auto">
            <a:xfrm>
              <a:off x="3656" y="3629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400" b="1">
                  <a:latin typeface="Arial" charset="0"/>
                </a:rPr>
                <a:t>0</a:t>
              </a:r>
              <a:endParaRPr lang="en-US" sz="2400"/>
            </a:p>
          </p:txBody>
        </p:sp>
      </p:grpSp>
      <p:sp>
        <p:nvSpPr>
          <p:cNvPr id="48346" name="Rectangle 218"/>
          <p:cNvSpPr>
            <a:spLocks noChangeArrowheads="1"/>
          </p:cNvSpPr>
          <p:nvPr/>
        </p:nvSpPr>
        <p:spPr bwMode="auto">
          <a:xfrm>
            <a:off x="536575" y="612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8348" name="Group 220"/>
          <p:cNvGrpSpPr>
            <a:grpSpLocks/>
          </p:cNvGrpSpPr>
          <p:nvPr/>
        </p:nvGrpSpPr>
        <p:grpSpPr bwMode="auto">
          <a:xfrm>
            <a:off x="1371600" y="762000"/>
            <a:ext cx="6477000" cy="5802313"/>
            <a:chOff x="-58" y="0"/>
            <a:chExt cx="3215" cy="4301"/>
          </a:xfrm>
        </p:grpSpPr>
        <p:sp>
          <p:nvSpPr>
            <p:cNvPr id="4813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336" name="Rectangle 208"/>
            <p:cNvSpPr>
              <a:spLocks noChangeArrowheads="1"/>
            </p:cNvSpPr>
            <p:nvPr/>
          </p:nvSpPr>
          <p:spPr bwMode="auto">
            <a:xfrm>
              <a:off x="0" y="3629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337" name="Rectangle 209"/>
            <p:cNvSpPr>
              <a:spLocks noChangeArrowheads="1"/>
            </p:cNvSpPr>
            <p:nvPr/>
          </p:nvSpPr>
          <p:spPr bwMode="auto">
            <a:xfrm>
              <a:off x="-58" y="3600"/>
              <a:ext cx="116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48347" name="Rectangle 219"/>
            <p:cNvSpPr>
              <a:spLocks noChangeArrowheads="1"/>
            </p:cNvSpPr>
            <p:nvPr/>
          </p:nvSpPr>
          <p:spPr bwMode="auto">
            <a:xfrm>
              <a:off x="0" y="3917"/>
              <a:ext cx="3157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b="1"/>
                <a:t> </a:t>
              </a:r>
              <a:r>
                <a:rPr lang="en-US" sz="2800"/>
                <a:t>Increasing number of alleles for dark skin</a:t>
              </a:r>
              <a:r>
                <a:rPr lang="en-US" sz="2400" b="1"/>
                <a:t> </a:t>
              </a:r>
              <a:endParaRPr lang="en-US" sz="2400"/>
            </a:p>
          </p:txBody>
        </p:sp>
      </p:grpSp>
      <p:sp>
        <p:nvSpPr>
          <p:cNvPr id="48349" name="Rectangle 221"/>
          <p:cNvSpPr>
            <a:spLocks noChangeArrowheads="1"/>
          </p:cNvSpPr>
          <p:nvPr/>
        </p:nvSpPr>
        <p:spPr bwMode="auto">
          <a:xfrm>
            <a:off x="7848600" y="51054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350" name="Text Box 222"/>
          <p:cNvSpPr txBox="1">
            <a:spLocks noChangeArrowheads="1"/>
          </p:cNvSpPr>
          <p:nvPr/>
        </p:nvSpPr>
        <p:spPr bwMode="auto">
          <a:xfrm>
            <a:off x="685800" y="0"/>
            <a:ext cx="8458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If we mate two individuals both with the genotypes AaBbCc, 27 different genotypes are possible with 7 different phenotypes</a:t>
            </a:r>
            <a:r>
              <a:rPr lang="en-US" sz="2800"/>
              <a:t>.</a:t>
            </a:r>
          </a:p>
        </p:txBody>
      </p:sp>
      <p:sp>
        <p:nvSpPr>
          <p:cNvPr id="48351" name="AutoShape 223"/>
          <p:cNvSpPr>
            <a:spLocks noChangeArrowheads="1"/>
          </p:cNvSpPr>
          <p:nvPr/>
        </p:nvSpPr>
        <p:spPr bwMode="auto">
          <a:xfrm>
            <a:off x="685800" y="6248400"/>
            <a:ext cx="838200" cy="152400"/>
          </a:xfrm>
          <a:prstGeom prst="leftArrow">
            <a:avLst>
              <a:gd name="adj1" fmla="val 50000"/>
              <a:gd name="adj2" fmla="val 1375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352" name="AutoShape 224"/>
          <p:cNvSpPr>
            <a:spLocks noChangeArrowheads="1"/>
          </p:cNvSpPr>
          <p:nvPr/>
        </p:nvSpPr>
        <p:spPr bwMode="auto">
          <a:xfrm>
            <a:off x="7848600" y="6248400"/>
            <a:ext cx="685800" cy="152400"/>
          </a:xfrm>
          <a:prstGeom prst="leftArrow">
            <a:avLst>
              <a:gd name="adj1" fmla="val 50000"/>
              <a:gd name="adj2" fmla="val 1125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3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Multiple Alleles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r>
              <a:rPr lang="en-US"/>
              <a:t>Some traits are controlled by more than two alleles that can be inherited. Each person only inherits two of those alleles – one from each parent. </a:t>
            </a:r>
          </a:p>
          <a:p>
            <a:r>
              <a:rPr lang="en-US"/>
              <a:t>This is the case with human blood types: </a:t>
            </a:r>
          </a:p>
          <a:p>
            <a:pPr lvl="1"/>
            <a:r>
              <a:rPr lang="en-US"/>
              <a:t>There are 3 alleles in the population:</a:t>
            </a:r>
          </a:p>
          <a:p>
            <a:pPr lvl="2"/>
            <a:r>
              <a:rPr lang="en-US"/>
              <a:t>I</a:t>
            </a:r>
            <a:r>
              <a:rPr lang="en-US" baseline="30000"/>
              <a:t>A</a:t>
            </a:r>
            <a:r>
              <a:rPr lang="en-US"/>
              <a:t> allele </a:t>
            </a:r>
          </a:p>
          <a:p>
            <a:pPr lvl="2"/>
            <a:r>
              <a:rPr lang="en-US"/>
              <a:t>I</a:t>
            </a:r>
            <a:r>
              <a:rPr lang="en-US" baseline="30000"/>
              <a:t>B</a:t>
            </a:r>
            <a:r>
              <a:rPr lang="en-US"/>
              <a:t> allele</a:t>
            </a:r>
          </a:p>
          <a:p>
            <a:pPr lvl="2"/>
            <a:r>
              <a:rPr lang="en-US"/>
              <a:t>i allele – </a:t>
            </a:r>
            <a:r>
              <a:rPr lang="en-US" sz="1600"/>
              <a:t>recessive to the </a:t>
            </a:r>
          </a:p>
          <a:p>
            <a:pPr lvl="4">
              <a:buFontTx/>
              <a:buNone/>
            </a:pPr>
            <a:r>
              <a:rPr lang="en-US" sz="1600"/>
              <a:t>	   other alleles</a:t>
            </a:r>
          </a:p>
        </p:txBody>
      </p:sp>
      <p:sp>
        <p:nvSpPr>
          <p:cNvPr id="9221" name="AutoShape 5"/>
          <p:cNvSpPr>
            <a:spLocks/>
          </p:cNvSpPr>
          <p:nvPr/>
        </p:nvSpPr>
        <p:spPr bwMode="auto">
          <a:xfrm>
            <a:off x="2895600" y="41148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124200" y="4419600"/>
            <a:ext cx="2133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Incompletely dominant to each other</a:t>
            </a:r>
          </a:p>
        </p:txBody>
      </p:sp>
    </p:spTree>
    <p:extLst>
      <p:ext uri="{BB962C8B-B14F-4D97-AF65-F5344CB8AC3E}">
        <p14:creationId xmlns:p14="http://schemas.microsoft.com/office/powerpoint/2010/main" val="127663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 Blood test will show which type you are:</a:t>
            </a:r>
          </a:p>
        </p:txBody>
      </p:sp>
      <p:pic>
        <p:nvPicPr>
          <p:cNvPr id="6148" name="Picture 4" descr="17-abo-blood-test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6900" y="1981200"/>
            <a:ext cx="5410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37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527</Words>
  <Application>Microsoft Macintosh PowerPoint</Application>
  <PresentationFormat>On-screen Show (4:3)</PresentationFormat>
  <Paragraphs>134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Bitmap Image</vt:lpstr>
      <vt:lpstr>Microsoft Word Document</vt:lpstr>
      <vt:lpstr>Non-Mendelian Heredity</vt:lpstr>
      <vt:lpstr>Incomplete Dominance</vt:lpstr>
      <vt:lpstr>PowerPoint Presentation</vt:lpstr>
      <vt:lpstr>PowerPoint Presentation</vt:lpstr>
      <vt:lpstr>PowerPoint Presentation</vt:lpstr>
      <vt:lpstr>Polygenic Traits</vt:lpstr>
      <vt:lpstr>PowerPoint Presentation</vt:lpstr>
      <vt:lpstr>Multiple Alleles</vt:lpstr>
      <vt:lpstr>A Blood test will show which type you are:</vt:lpstr>
      <vt:lpstr>ABO Blood type crosses:</vt:lpstr>
      <vt:lpstr>Sex-Linked traits :  gene is found on X-chromosome, not the Y</vt:lpstr>
      <vt:lpstr>Are you colorblind? Can you see the shapes?</vt:lpstr>
      <vt:lpstr>Sex-linked Traits – hemophilia pedigree in royal families of Europe</vt:lpstr>
      <vt:lpstr>Sex-Linked Traits – the gene for that trait is on the  X-chromosome, not on the  Y-chromosome</vt:lpstr>
      <vt:lpstr>Punnett Square for colorblindness: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Non-Mendelian Heredity</dc:title>
  <dc:creator>Collegiate</dc:creator>
  <cp:lastModifiedBy>Collegiate</cp:lastModifiedBy>
  <cp:revision>6</cp:revision>
  <dcterms:created xsi:type="dcterms:W3CDTF">2013-04-24T15:11:42Z</dcterms:created>
  <dcterms:modified xsi:type="dcterms:W3CDTF">2013-04-25T12:14:21Z</dcterms:modified>
</cp:coreProperties>
</file>